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Lst>
  <p:sldSz cy="6858000" cx="12192000"/>
  <p:notesSz cx="7104050" cy="102346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1" roundtripDataSignature="AMtx7mhkk23aQHqdOa7QgKuByRNgrW1wW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21" Type="http://customschemas.google.com/relationships/presentationmetadata" Target="meta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2"/>
            <a:ext cx="3078428" cy="513508"/>
          </a:xfrm>
          <a:prstGeom prst="rect">
            <a:avLst/>
          </a:prstGeom>
          <a:noFill/>
          <a:ln>
            <a:noFill/>
          </a:ln>
        </p:spPr>
        <p:txBody>
          <a:bodyPr anchorCtr="0" anchor="t" bIns="47850" lIns="95725" spcFirstLastPara="1" rIns="95725" wrap="square" tIns="47850">
            <a:noAutofit/>
          </a:bodyPr>
          <a:lstStyle>
            <a:lvl1pPr lvl="0" marR="0" rtl="0" algn="l">
              <a:spcBef>
                <a:spcPts val="0"/>
              </a:spcBef>
              <a:spcAft>
                <a:spcPts val="0"/>
              </a:spcAft>
              <a:buSzPts val="1400"/>
              <a:buNone/>
              <a:defRPr b="0" i="0" sz="13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4023991" y="2"/>
            <a:ext cx="3078428" cy="513508"/>
          </a:xfrm>
          <a:prstGeom prst="rect">
            <a:avLst/>
          </a:prstGeom>
          <a:noFill/>
          <a:ln>
            <a:noFill/>
          </a:ln>
        </p:spPr>
        <p:txBody>
          <a:bodyPr anchorCtr="0" anchor="t" bIns="47850" lIns="95725" spcFirstLastPara="1" rIns="95725" wrap="square" tIns="47850">
            <a:noAutofit/>
          </a:bodyPr>
          <a:lstStyle>
            <a:lvl1pPr lvl="0" marR="0" rtl="0" algn="r">
              <a:spcBef>
                <a:spcPts val="0"/>
              </a:spcBef>
              <a:spcAft>
                <a:spcPts val="0"/>
              </a:spcAft>
              <a:buSzPts val="1400"/>
              <a:buNone/>
              <a:defRPr b="0" i="0" sz="13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9721110"/>
            <a:ext cx="3078428" cy="513507"/>
          </a:xfrm>
          <a:prstGeom prst="rect">
            <a:avLst/>
          </a:prstGeom>
          <a:noFill/>
          <a:ln>
            <a:noFill/>
          </a:ln>
        </p:spPr>
        <p:txBody>
          <a:bodyPr anchorCtr="0" anchor="b" bIns="47850" lIns="95725" spcFirstLastPara="1" rIns="95725" wrap="square" tIns="47850">
            <a:noAutofit/>
          </a:bodyPr>
          <a:lstStyle>
            <a:lvl1pPr lvl="0" marR="0" rtl="0" algn="l">
              <a:spcBef>
                <a:spcPts val="0"/>
              </a:spcBef>
              <a:spcAft>
                <a:spcPts val="0"/>
              </a:spcAft>
              <a:buSzPts val="1400"/>
              <a:buNone/>
              <a:defRPr b="0" i="0" sz="13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marR="0" rtl="0" algn="r">
              <a:spcBef>
                <a:spcPts val="0"/>
              </a:spcBef>
              <a:spcAft>
                <a:spcPts val="0"/>
              </a:spcAft>
              <a:buNone/>
            </a:pPr>
            <a:fld id="{00000000-1234-1234-1234-123412341234}" type="slidenum">
              <a:rPr b="0" i="0" lang="ja-JP" sz="1300" u="none" cap="none" strike="noStrike">
                <a:solidFill>
                  <a:schemeClr val="dk1"/>
                </a:solidFill>
                <a:latin typeface="Arial"/>
                <a:ea typeface="Arial"/>
                <a:cs typeface="Arial"/>
                <a:sym typeface="Arial"/>
              </a:rPr>
              <a:t>‹#›</a:t>
            </a:fld>
            <a:endParaRPr b="0" i="0" sz="13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solidFill>
                  <a:schemeClr val="dk1"/>
                </a:solidFill>
                <a:latin typeface="Arial"/>
                <a:ea typeface="Arial"/>
                <a:cs typeface="Arial"/>
                <a:sym typeface="Arial"/>
              </a:rPr>
              <a:t>こんにちは。令和５年度長期研修員の小林育美と申します。</a:t>
            </a:r>
            <a:endParaRPr>
              <a:solidFill>
                <a:schemeClr val="dk1"/>
              </a:solidFill>
              <a:latin typeface="Arial"/>
              <a:ea typeface="Arial"/>
              <a:cs typeface="Arial"/>
              <a:sym typeface="Arial"/>
            </a:endParaRPr>
          </a:p>
          <a:p>
            <a:pPr indent="0" lvl="0" marL="0" rtl="0" algn="l">
              <a:spcBef>
                <a:spcPts val="0"/>
              </a:spcBef>
              <a:spcAft>
                <a:spcPts val="0"/>
              </a:spcAft>
              <a:buNone/>
            </a:pPr>
            <a:r>
              <a:rPr lang="ja-JP">
                <a:solidFill>
                  <a:schemeClr val="dk1"/>
                </a:solidFill>
                <a:latin typeface="Arial"/>
                <a:ea typeface="Arial"/>
                <a:cs typeface="Arial"/>
                <a:sym typeface="Arial"/>
              </a:rPr>
              <a:t>本動画をご視聴いただき、どうもありがとうございます。</a:t>
            </a:r>
            <a:endParaRPr>
              <a:solidFill>
                <a:schemeClr val="dk1"/>
              </a:solidFill>
              <a:latin typeface="Arial"/>
              <a:ea typeface="Arial"/>
              <a:cs typeface="Arial"/>
              <a:sym typeface="Arial"/>
            </a:endParaRPr>
          </a:p>
          <a:p>
            <a:pPr indent="0" lvl="0" marL="0" rtl="0" algn="l">
              <a:spcBef>
                <a:spcPts val="0"/>
              </a:spcBef>
              <a:spcAft>
                <a:spcPts val="0"/>
              </a:spcAft>
              <a:buNone/>
            </a:pPr>
            <a:r>
              <a:rPr lang="ja-JP">
                <a:solidFill>
                  <a:schemeClr val="dk1"/>
                </a:solidFill>
                <a:latin typeface="Arial"/>
                <a:ea typeface="Arial"/>
                <a:cs typeface="Arial"/>
                <a:sym typeface="Arial"/>
              </a:rPr>
              <a:t>この動画は、非認知能力の基本事項について</a:t>
            </a:r>
            <a:endParaRPr>
              <a:solidFill>
                <a:schemeClr val="dk1"/>
              </a:solidFill>
              <a:latin typeface="Arial"/>
              <a:ea typeface="Arial"/>
              <a:cs typeface="Arial"/>
              <a:sym typeface="Arial"/>
            </a:endParaRPr>
          </a:p>
          <a:p>
            <a:pPr indent="0" lvl="0" marL="0" rtl="0" algn="l">
              <a:spcBef>
                <a:spcPts val="0"/>
              </a:spcBef>
              <a:spcAft>
                <a:spcPts val="0"/>
              </a:spcAft>
              <a:buNone/>
            </a:pPr>
            <a:r>
              <a:rPr lang="ja-JP">
                <a:solidFill>
                  <a:schemeClr val="dk1"/>
                </a:solidFill>
                <a:latin typeface="Arial"/>
                <a:ea typeface="Arial"/>
                <a:cs typeface="Arial"/>
                <a:sym typeface="Arial"/>
              </a:rPr>
              <a:t>簡潔に説明したものです。</a:t>
            </a:r>
            <a:endParaRPr>
              <a:solidFill>
                <a:schemeClr val="dk1"/>
              </a:solidFill>
              <a:latin typeface="Arial"/>
              <a:ea typeface="Arial"/>
              <a:cs typeface="Arial"/>
              <a:sym typeface="Arial"/>
            </a:endParaRPr>
          </a:p>
          <a:p>
            <a:pPr indent="0" lvl="0" marL="0" rtl="0" algn="l">
              <a:spcBef>
                <a:spcPts val="0"/>
              </a:spcBef>
              <a:spcAft>
                <a:spcPts val="0"/>
              </a:spcAft>
              <a:buNone/>
            </a:pPr>
            <a:r>
              <a:rPr lang="ja-JP">
                <a:solidFill>
                  <a:schemeClr val="dk1"/>
                </a:solidFill>
                <a:latin typeface="Arial"/>
                <a:ea typeface="Arial"/>
                <a:cs typeface="Arial"/>
                <a:sym typeface="Arial"/>
              </a:rPr>
              <a:t>少しでも先生方の研修にお役に立つことができれば幸いです。</a:t>
            </a:r>
            <a:endParaRPr>
              <a:solidFill>
                <a:schemeClr val="dk1"/>
              </a:solidFill>
              <a:latin typeface="Arial"/>
              <a:ea typeface="Arial"/>
              <a:cs typeface="Arial"/>
              <a:sym typeface="Arial"/>
            </a:endParaRPr>
          </a:p>
        </p:txBody>
      </p:sp>
      <p:sp>
        <p:nvSpPr>
          <p:cNvPr id="87" name="Google Shape;87;p1: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0: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9" name="Google Shape;209;p10: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非認知能力は、数値で測るのが難しいため、意識して育成に</a:t>
            </a:r>
            <a:endParaRPr/>
          </a:p>
          <a:p>
            <a:pPr indent="0" lvl="0" marL="0" rtl="0" algn="l">
              <a:spcBef>
                <a:spcPts val="0"/>
              </a:spcBef>
              <a:spcAft>
                <a:spcPts val="0"/>
              </a:spcAft>
              <a:buNone/>
            </a:pPr>
            <a:r>
              <a:rPr lang="ja-JP"/>
              <a:t>つなげるためには、種類ごとに分けて整理すると良いと提唱している</a:t>
            </a:r>
            <a:endParaRPr/>
          </a:p>
          <a:p>
            <a:pPr indent="0" lvl="0" marL="0" rtl="0" algn="l">
              <a:spcBef>
                <a:spcPts val="0"/>
              </a:spcBef>
              <a:spcAft>
                <a:spcPts val="0"/>
              </a:spcAft>
              <a:buNone/>
            </a:pPr>
            <a:r>
              <a:rPr lang="ja-JP"/>
              <a:t>研究者がいます。そのうちのお一人が岡山大学の中山芳一准教授です。</a:t>
            </a:r>
            <a:endParaRPr/>
          </a:p>
          <a:p>
            <a:pPr indent="0" lvl="0" marL="0" rtl="0" algn="l">
              <a:spcBef>
                <a:spcPts val="0"/>
              </a:spcBef>
              <a:spcAft>
                <a:spcPts val="0"/>
              </a:spcAft>
              <a:buNone/>
            </a:pPr>
            <a:r>
              <a:rPr lang="ja-JP"/>
              <a:t>中山准教授によれば、「非認知能力」は、自分を高める力、</a:t>
            </a:r>
            <a:endParaRPr/>
          </a:p>
          <a:p>
            <a:pPr indent="0" lvl="0" marL="0" rtl="0" algn="l">
              <a:spcBef>
                <a:spcPts val="0"/>
              </a:spcBef>
              <a:spcAft>
                <a:spcPts val="0"/>
              </a:spcAft>
              <a:buNone/>
            </a:pPr>
            <a:r>
              <a:rPr lang="ja-JP"/>
              <a:t>自分と向き合う力、他者とつながる力の３つに整理・分類することができます。</a:t>
            </a:r>
            <a:endParaRPr/>
          </a:p>
          <a:p>
            <a:pPr indent="0" lvl="0" marL="0" rtl="0" algn="l">
              <a:spcBef>
                <a:spcPts val="0"/>
              </a:spcBef>
              <a:spcAft>
                <a:spcPts val="0"/>
              </a:spcAft>
              <a:buNone/>
            </a:pPr>
            <a:r>
              <a:rPr lang="ja-JP"/>
              <a:t>３つに分類することで、非認知能力とは何かを認識し、自分が今どの</a:t>
            </a:r>
            <a:endParaRPr/>
          </a:p>
          <a:p>
            <a:pPr indent="0" lvl="0" marL="0" rtl="0" algn="l">
              <a:spcBef>
                <a:spcPts val="0"/>
              </a:spcBef>
              <a:spcAft>
                <a:spcPts val="0"/>
              </a:spcAft>
              <a:buNone/>
            </a:pPr>
            <a:r>
              <a:rPr lang="ja-JP"/>
              <a:t>非認知能力を発揮しているのかを意識しやすくなります。</a:t>
            </a:r>
            <a:endParaRPr/>
          </a:p>
        </p:txBody>
      </p:sp>
      <p:sp>
        <p:nvSpPr>
          <p:cNvPr id="210" name="Google Shape;210;p10: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p11: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4" name="Google Shape;224;p11: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また、中山准教授によれば、非認知能力は自らの意識で伸ばす</a:t>
            </a:r>
            <a:endParaRPr/>
          </a:p>
          <a:p>
            <a:pPr indent="0" lvl="0" marL="0" rtl="0" algn="l">
              <a:spcBef>
                <a:spcPts val="0"/>
              </a:spcBef>
              <a:spcAft>
                <a:spcPts val="0"/>
              </a:spcAft>
              <a:buNone/>
            </a:pPr>
            <a:r>
              <a:rPr lang="ja-JP"/>
              <a:t>力と言えます。教員の役割としては、生徒の行動をほめたり、注意</a:t>
            </a:r>
            <a:endParaRPr/>
          </a:p>
          <a:p>
            <a:pPr indent="0" lvl="0" marL="0" rtl="0" algn="l">
              <a:spcBef>
                <a:spcPts val="0"/>
              </a:spcBef>
              <a:spcAft>
                <a:spcPts val="0"/>
              </a:spcAft>
              <a:buNone/>
            </a:pPr>
            <a:r>
              <a:rPr lang="ja-JP"/>
              <a:t>したりするなど、直接働きかけることが大切です。</a:t>
            </a:r>
            <a:endParaRPr/>
          </a:p>
          <a:p>
            <a:pPr indent="0" lvl="0" marL="0" rtl="0" algn="l">
              <a:spcBef>
                <a:spcPts val="0"/>
              </a:spcBef>
              <a:spcAft>
                <a:spcPts val="0"/>
              </a:spcAft>
              <a:buNone/>
            </a:pPr>
            <a:r>
              <a:rPr lang="ja-JP"/>
              <a:t>その行動は価値がある、あるいは価値がない、という意識づけに</a:t>
            </a:r>
            <a:endParaRPr/>
          </a:p>
          <a:p>
            <a:pPr indent="0" lvl="0" marL="0" rtl="0" algn="l">
              <a:spcBef>
                <a:spcPts val="0"/>
              </a:spcBef>
              <a:spcAft>
                <a:spcPts val="0"/>
              </a:spcAft>
              <a:buNone/>
            </a:pPr>
            <a:r>
              <a:rPr lang="ja-JP"/>
              <a:t>つながるからです。</a:t>
            </a:r>
            <a:endParaRPr/>
          </a:p>
          <a:p>
            <a:pPr indent="0" lvl="0" marL="0" rtl="0" algn="l">
              <a:spcBef>
                <a:spcPts val="0"/>
              </a:spcBef>
              <a:spcAft>
                <a:spcPts val="0"/>
              </a:spcAft>
              <a:buNone/>
            </a:pPr>
            <a:r>
              <a:rPr lang="ja-JP"/>
              <a:t>また、教育の中で繰り返し場面を設定し、意図的に仕掛けていくことが</a:t>
            </a:r>
            <a:endParaRPr/>
          </a:p>
          <a:p>
            <a:pPr indent="0" lvl="0" marL="0" rtl="0" algn="l">
              <a:spcBef>
                <a:spcPts val="0"/>
              </a:spcBef>
              <a:spcAft>
                <a:spcPts val="0"/>
              </a:spcAft>
              <a:buNone/>
            </a:pPr>
            <a:r>
              <a:rPr lang="ja-JP"/>
              <a:t>大切です。教育活動全体を通じて、指導のねらいを明確にすること、</a:t>
            </a:r>
            <a:endParaRPr/>
          </a:p>
          <a:p>
            <a:pPr indent="0" lvl="0" marL="0" rtl="0" algn="l">
              <a:spcBef>
                <a:spcPts val="0"/>
              </a:spcBef>
              <a:spcAft>
                <a:spcPts val="0"/>
              </a:spcAft>
              <a:buNone/>
            </a:pPr>
            <a:r>
              <a:rPr lang="ja-JP"/>
              <a:t>教材や活動方法を工夫することなどが考えられます。</a:t>
            </a:r>
            <a:endParaRPr/>
          </a:p>
          <a:p>
            <a:pPr indent="0" lvl="0" marL="0" rtl="0" algn="l">
              <a:spcBef>
                <a:spcPts val="0"/>
              </a:spcBef>
              <a:spcAft>
                <a:spcPts val="0"/>
              </a:spcAft>
              <a:buNone/>
            </a:pPr>
            <a:r>
              <a:rPr lang="ja-JP"/>
              <a:t>非認知能力は、社会情動的スキルとも言われるように、感情の</a:t>
            </a:r>
            <a:endParaRPr/>
          </a:p>
          <a:p>
            <a:pPr indent="0" lvl="0" marL="0" rtl="0" algn="l">
              <a:spcBef>
                <a:spcPts val="0"/>
              </a:spcBef>
              <a:spcAft>
                <a:spcPts val="0"/>
              </a:spcAft>
              <a:buNone/>
            </a:pPr>
            <a:r>
              <a:rPr lang="ja-JP"/>
              <a:t>動きがあったときに伸びると考えられているため、生徒の感情の</a:t>
            </a:r>
            <a:endParaRPr/>
          </a:p>
          <a:p>
            <a:pPr indent="0" lvl="0" marL="0" rtl="0" algn="l">
              <a:spcBef>
                <a:spcPts val="0"/>
              </a:spcBef>
              <a:spcAft>
                <a:spcPts val="0"/>
              </a:spcAft>
              <a:buNone/>
            </a:pPr>
            <a:r>
              <a:rPr lang="ja-JP"/>
              <a:t>揺れ動きを意識しながら、意図的に仕掛けていくことが大切です。</a:t>
            </a:r>
            <a:endParaRPr/>
          </a:p>
          <a:p>
            <a:pPr indent="0" lvl="0" marL="0" rtl="0" algn="l">
              <a:spcBef>
                <a:spcPts val="0"/>
              </a:spcBef>
              <a:spcAft>
                <a:spcPts val="0"/>
              </a:spcAft>
              <a:buNone/>
            </a:pPr>
            <a:r>
              <a:rPr lang="ja-JP"/>
              <a:t>学校行事を通じて、「他者と協働する力を身に付ける」といった</a:t>
            </a:r>
            <a:endParaRPr/>
          </a:p>
          <a:p>
            <a:pPr indent="0" lvl="0" marL="0" rtl="0" algn="l">
              <a:spcBef>
                <a:spcPts val="0"/>
              </a:spcBef>
              <a:spcAft>
                <a:spcPts val="0"/>
              </a:spcAft>
              <a:buNone/>
            </a:pPr>
            <a:r>
              <a:rPr lang="ja-JP"/>
              <a:t>場面は想像しやすいと思いますが、授業を通しても、</a:t>
            </a:r>
            <a:endParaRPr/>
          </a:p>
          <a:p>
            <a:pPr indent="0" lvl="0" marL="0" rtl="0" algn="l">
              <a:spcBef>
                <a:spcPts val="0"/>
              </a:spcBef>
              <a:spcAft>
                <a:spcPts val="0"/>
              </a:spcAft>
              <a:buNone/>
            </a:pPr>
            <a:r>
              <a:rPr lang="ja-JP"/>
              <a:t>非認知能力に働きかける場面は設定できます。</a:t>
            </a:r>
            <a:endParaRPr/>
          </a:p>
        </p:txBody>
      </p:sp>
      <p:sp>
        <p:nvSpPr>
          <p:cNvPr id="225" name="Google Shape;225;p11: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2: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2" name="Google Shape;242;p12: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学校現場で非認知能力の育成に向けて取り組んでいく場合、</a:t>
            </a:r>
            <a:endParaRPr/>
          </a:p>
          <a:p>
            <a:pPr indent="0" lvl="0" marL="0" rtl="0" algn="l">
              <a:spcBef>
                <a:spcPts val="0"/>
              </a:spcBef>
              <a:spcAft>
                <a:spcPts val="0"/>
              </a:spcAft>
              <a:buNone/>
            </a:pPr>
            <a:r>
              <a:rPr lang="ja-JP"/>
              <a:t>大切になってくることが２点あると、私は考えています。</a:t>
            </a:r>
            <a:endParaRPr/>
          </a:p>
          <a:p>
            <a:pPr indent="0" lvl="0" marL="0" rtl="0" algn="l">
              <a:spcBef>
                <a:spcPts val="0"/>
              </a:spcBef>
              <a:spcAft>
                <a:spcPts val="0"/>
              </a:spcAft>
              <a:buNone/>
            </a:pPr>
            <a:r>
              <a:rPr lang="ja-JP"/>
              <a:t>１つめは、教職員で目線合わせをし、チーム学校として取り組んで</a:t>
            </a:r>
            <a:endParaRPr/>
          </a:p>
          <a:p>
            <a:pPr indent="0" lvl="0" marL="0" rtl="0" algn="l">
              <a:spcBef>
                <a:spcPts val="0"/>
              </a:spcBef>
              <a:spcAft>
                <a:spcPts val="0"/>
              </a:spcAft>
              <a:buNone/>
            </a:pPr>
            <a:r>
              <a:rPr lang="ja-JP"/>
              <a:t>いくという点です。目線合わせとする際のヒントとなるのが、</a:t>
            </a:r>
            <a:endParaRPr/>
          </a:p>
          <a:p>
            <a:pPr indent="0" lvl="0" marL="0" rtl="0" algn="l">
              <a:spcBef>
                <a:spcPts val="0"/>
              </a:spcBef>
              <a:spcAft>
                <a:spcPts val="0"/>
              </a:spcAft>
              <a:buNone/>
            </a:pPr>
            <a:r>
              <a:rPr lang="ja-JP"/>
              <a:t>学校教育目標やスクールポリシーです。チーム学校として、</a:t>
            </a:r>
            <a:endParaRPr/>
          </a:p>
          <a:p>
            <a:pPr indent="0" lvl="0" marL="0" rtl="0" algn="l">
              <a:spcBef>
                <a:spcPts val="0"/>
              </a:spcBef>
              <a:spcAft>
                <a:spcPts val="0"/>
              </a:spcAft>
              <a:buNone/>
            </a:pPr>
            <a:r>
              <a:rPr lang="ja-JP"/>
              <a:t>育てたい資質・能力について、教職員全員で目線合わせを</a:t>
            </a:r>
            <a:endParaRPr/>
          </a:p>
          <a:p>
            <a:pPr indent="0" lvl="0" marL="0" rtl="0" algn="l">
              <a:spcBef>
                <a:spcPts val="0"/>
              </a:spcBef>
              <a:spcAft>
                <a:spcPts val="0"/>
              </a:spcAft>
              <a:buNone/>
            </a:pPr>
            <a:r>
              <a:rPr lang="ja-JP"/>
              <a:t>していくことが大切です。</a:t>
            </a:r>
            <a:endParaRPr/>
          </a:p>
          <a:p>
            <a:pPr indent="0" lvl="0" marL="0" rtl="0" algn="l">
              <a:spcBef>
                <a:spcPts val="0"/>
              </a:spcBef>
              <a:spcAft>
                <a:spcPts val="0"/>
              </a:spcAft>
              <a:buNone/>
            </a:pPr>
            <a:r>
              <a:rPr lang="ja-JP"/>
              <a:t>この育てたい資質・能力こそが、非認知能力とほぼ一致すると</a:t>
            </a:r>
            <a:endParaRPr/>
          </a:p>
          <a:p>
            <a:pPr indent="0" lvl="0" marL="0" rtl="0" algn="l">
              <a:spcBef>
                <a:spcPts val="0"/>
              </a:spcBef>
              <a:spcAft>
                <a:spcPts val="0"/>
              </a:spcAft>
              <a:buNone/>
            </a:pPr>
            <a:r>
              <a:rPr lang="ja-JP"/>
              <a:t>思います。</a:t>
            </a:r>
            <a:endParaRPr/>
          </a:p>
          <a:p>
            <a:pPr indent="0" lvl="0" marL="0" rtl="0" algn="l">
              <a:spcBef>
                <a:spcPts val="0"/>
              </a:spcBef>
              <a:spcAft>
                <a:spcPts val="0"/>
              </a:spcAft>
              <a:buNone/>
            </a:pPr>
            <a:r>
              <a:rPr lang="ja-JP"/>
              <a:t>２つめは、生徒による振り返りの場を持つことです。</a:t>
            </a:r>
            <a:endParaRPr/>
          </a:p>
          <a:p>
            <a:pPr indent="0" lvl="0" marL="0" rtl="0" algn="l">
              <a:spcBef>
                <a:spcPts val="0"/>
              </a:spcBef>
              <a:spcAft>
                <a:spcPts val="0"/>
              </a:spcAft>
              <a:buNone/>
            </a:pPr>
            <a:r>
              <a:rPr lang="ja-JP"/>
              <a:t>生徒が非認知能力の伸びを実感するためには、</a:t>
            </a:r>
            <a:endParaRPr/>
          </a:p>
          <a:p>
            <a:pPr indent="0" lvl="0" marL="0" rtl="0" algn="l">
              <a:spcBef>
                <a:spcPts val="0"/>
              </a:spcBef>
              <a:spcAft>
                <a:spcPts val="0"/>
              </a:spcAft>
              <a:buNone/>
            </a:pPr>
            <a:r>
              <a:rPr lang="ja-JP"/>
              <a:t>意図的な仕掛けを伴った教育活動を行い、活動の後には、</a:t>
            </a:r>
            <a:endParaRPr/>
          </a:p>
          <a:p>
            <a:pPr indent="0" lvl="0" marL="0" rtl="0" algn="l">
              <a:spcBef>
                <a:spcPts val="0"/>
              </a:spcBef>
              <a:spcAft>
                <a:spcPts val="0"/>
              </a:spcAft>
              <a:buNone/>
            </a:pPr>
            <a:r>
              <a:rPr lang="ja-JP"/>
              <a:t>振り返りを行うことが大切となります。振り返り活動を繰り返すことで、</a:t>
            </a:r>
            <a:endParaRPr/>
          </a:p>
          <a:p>
            <a:pPr indent="0" lvl="0" marL="0" rtl="0" algn="l">
              <a:spcBef>
                <a:spcPts val="0"/>
              </a:spcBef>
              <a:spcAft>
                <a:spcPts val="0"/>
              </a:spcAft>
              <a:buNone/>
            </a:pPr>
            <a:r>
              <a:rPr lang="ja-JP"/>
              <a:t>生徒は、自己を客観視し、言語化する力を身に付けていくことができます。</a:t>
            </a:r>
            <a:endParaRPr/>
          </a:p>
        </p:txBody>
      </p:sp>
      <p:sp>
        <p:nvSpPr>
          <p:cNvPr id="243" name="Google Shape;243;p12: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
        <p:nvSpPr>
          <p:cNvPr id="244" name="Google Shape;244;p12:notes"/>
          <p:cNvSpPr txBox="1"/>
          <p:nvPr>
            <p:ph idx="11" type="ftr"/>
          </p:nvPr>
        </p:nvSpPr>
        <p:spPr>
          <a:xfrm>
            <a:off x="0" y="9721110"/>
            <a:ext cx="3078428" cy="513507"/>
          </a:xfrm>
          <a:prstGeom prst="rect">
            <a:avLst/>
          </a:prstGeom>
          <a:noFill/>
          <a:ln>
            <a:noFill/>
          </a:ln>
        </p:spPr>
        <p:txBody>
          <a:bodyPr anchorCtr="0" anchor="b" bIns="47850" lIns="95725" spcFirstLastPara="1" rIns="95725" wrap="square" tIns="47850">
            <a:noAutofit/>
          </a:bodyPr>
          <a:lstStyle/>
          <a:p>
            <a:pPr indent="0" lvl="0" marL="0" rtl="0" algn="l">
              <a:spcBef>
                <a:spcPts val="0"/>
              </a:spcBef>
              <a:spcAft>
                <a:spcPts val="0"/>
              </a:spcAft>
              <a:buNone/>
            </a:pPr>
            <a:r>
              <a:rPr lang="ja-JP"/>
              <a:t>2-28</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3: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1" name="Google Shape;261;p13: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最後に、おまけの情報をお伝えいたします。</a:t>
            </a:r>
            <a:endParaRPr/>
          </a:p>
        </p:txBody>
      </p:sp>
      <p:sp>
        <p:nvSpPr>
          <p:cNvPr id="262" name="Google Shape;262;p13: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4: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8" name="Google Shape;268;p14: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本動画では、</a:t>
            </a:r>
            <a:r>
              <a:rPr lang="ja-JP">
                <a:solidFill>
                  <a:schemeClr val="dk1"/>
                </a:solidFill>
                <a:latin typeface="Arial"/>
                <a:ea typeface="Arial"/>
                <a:cs typeface="Arial"/>
                <a:sym typeface="Arial"/>
              </a:rPr>
              <a:t>非認知能力の基本事項</a:t>
            </a:r>
            <a:r>
              <a:rPr lang="ja-JP"/>
              <a:t>に的を絞って、お伝え</a:t>
            </a:r>
            <a:endParaRPr/>
          </a:p>
          <a:p>
            <a:pPr indent="0" lvl="0" marL="0" rtl="0" algn="l">
              <a:spcBef>
                <a:spcPts val="0"/>
              </a:spcBef>
              <a:spcAft>
                <a:spcPts val="0"/>
              </a:spcAft>
              <a:buNone/>
            </a:pPr>
            <a:r>
              <a:rPr lang="ja-JP"/>
              <a:t>いたしました。実際に、非認知能力の育成に向けた実践例</a:t>
            </a:r>
            <a:endParaRPr/>
          </a:p>
          <a:p>
            <a:pPr indent="0" lvl="0" marL="0" rtl="0" algn="l">
              <a:spcBef>
                <a:spcPts val="0"/>
              </a:spcBef>
              <a:spcAft>
                <a:spcPts val="0"/>
              </a:spcAft>
              <a:buNone/>
            </a:pPr>
            <a:r>
              <a:rPr lang="ja-JP"/>
              <a:t>を知りたい方は、ぜひ群馬県総合教育センターWebから</a:t>
            </a:r>
            <a:endParaRPr/>
          </a:p>
          <a:p>
            <a:pPr indent="0" lvl="0" marL="0" rtl="0" algn="l">
              <a:spcBef>
                <a:spcPts val="0"/>
              </a:spcBef>
              <a:spcAft>
                <a:spcPts val="0"/>
              </a:spcAft>
              <a:buNone/>
            </a:pPr>
            <a:r>
              <a:rPr lang="ja-JP"/>
              <a:t>「教育研修員研修・令和５年度長期研修員報告書」を</a:t>
            </a:r>
            <a:endParaRPr/>
          </a:p>
          <a:p>
            <a:pPr indent="0" lvl="0" marL="0" rtl="0" algn="l">
              <a:spcBef>
                <a:spcPts val="0"/>
              </a:spcBef>
              <a:spcAft>
                <a:spcPts val="0"/>
              </a:spcAft>
              <a:buNone/>
            </a:pPr>
            <a:r>
              <a:rPr lang="ja-JP"/>
              <a:t>ご参照ください。学校行事の在り方の見直しと、非認知能力も</a:t>
            </a:r>
            <a:endParaRPr/>
          </a:p>
          <a:p>
            <a:pPr indent="0" lvl="0" marL="0" rtl="0" algn="l">
              <a:spcBef>
                <a:spcPts val="0"/>
              </a:spcBef>
              <a:spcAft>
                <a:spcPts val="0"/>
              </a:spcAft>
              <a:buNone/>
            </a:pPr>
            <a:r>
              <a:rPr lang="ja-JP"/>
              <a:t>一体的に育てる授業に関わる実践事例について報告しております。</a:t>
            </a:r>
            <a:endParaRPr/>
          </a:p>
        </p:txBody>
      </p:sp>
      <p:sp>
        <p:nvSpPr>
          <p:cNvPr id="269" name="Google Shape;269;p14: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5: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2" name="Google Shape;282;p15: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また、非認知能力について、もっと詳しく知りたい場合には、</a:t>
            </a:r>
            <a:endParaRPr/>
          </a:p>
          <a:p>
            <a:pPr indent="0" lvl="0" marL="0" rtl="0" algn="l">
              <a:spcBef>
                <a:spcPts val="0"/>
              </a:spcBef>
              <a:spcAft>
                <a:spcPts val="0"/>
              </a:spcAft>
              <a:buNone/>
            </a:pPr>
            <a:r>
              <a:rPr lang="ja-JP"/>
              <a:t>ぜひ原典をご参照ください。教育経済学領域、心理学領域、</a:t>
            </a:r>
            <a:endParaRPr/>
          </a:p>
          <a:p>
            <a:pPr indent="0" lvl="0" marL="0" rtl="0" algn="l">
              <a:spcBef>
                <a:spcPts val="0"/>
              </a:spcBef>
              <a:spcAft>
                <a:spcPts val="0"/>
              </a:spcAft>
              <a:buNone/>
            </a:pPr>
            <a:r>
              <a:rPr lang="ja-JP"/>
              <a:t>教育学領域等、様々な学問領域からの示唆を得ることができます。</a:t>
            </a:r>
            <a:endParaRPr/>
          </a:p>
          <a:p>
            <a:pPr indent="0" lvl="0" marL="0" rtl="0" algn="l">
              <a:spcBef>
                <a:spcPts val="0"/>
              </a:spcBef>
              <a:spcAft>
                <a:spcPts val="0"/>
              </a:spcAft>
              <a:buNone/>
            </a:pPr>
            <a:r>
              <a:rPr lang="ja-JP"/>
              <a:t>また、OECDの書籍等では、科学的根拠とともに、</a:t>
            </a:r>
            <a:endParaRPr/>
          </a:p>
          <a:p>
            <a:pPr indent="0" lvl="0" marL="0" rtl="0" algn="l">
              <a:spcBef>
                <a:spcPts val="0"/>
              </a:spcBef>
              <a:spcAft>
                <a:spcPts val="0"/>
              </a:spcAft>
              <a:buNone/>
            </a:pPr>
            <a:r>
              <a:rPr lang="ja-JP"/>
              <a:t>社会情動的スキル調査から得られた知見について学ぶことができます。</a:t>
            </a:r>
            <a:endParaRPr/>
          </a:p>
        </p:txBody>
      </p:sp>
      <p:sp>
        <p:nvSpPr>
          <p:cNvPr id="283" name="Google Shape;283;p15: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6: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6" name="Google Shape;296;p16: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ご視聴どうもありがとうございました。</a:t>
            </a:r>
            <a:endParaRPr/>
          </a:p>
        </p:txBody>
      </p:sp>
      <p:sp>
        <p:nvSpPr>
          <p:cNvPr id="297" name="Google Shape;297;p16: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8" name="Google Shape;98;p2: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この動画は、このような流れで構成されています。</a:t>
            </a:r>
            <a:endParaRPr/>
          </a:p>
          <a:p>
            <a:pPr indent="0" lvl="0" marL="0" rtl="0" algn="l">
              <a:spcBef>
                <a:spcPts val="0"/>
              </a:spcBef>
              <a:spcAft>
                <a:spcPts val="0"/>
              </a:spcAft>
              <a:buNone/>
            </a:pPr>
            <a:r>
              <a:rPr lang="ja-JP"/>
              <a:t>あくまでも2024年2月現在までに得られた先行研究に</a:t>
            </a:r>
            <a:endParaRPr/>
          </a:p>
          <a:p>
            <a:pPr indent="0" lvl="0" marL="0" rtl="0" algn="l">
              <a:spcBef>
                <a:spcPts val="0"/>
              </a:spcBef>
              <a:spcAft>
                <a:spcPts val="0"/>
              </a:spcAft>
              <a:buNone/>
            </a:pPr>
            <a:r>
              <a:rPr lang="ja-JP"/>
              <a:t>基づいてお話をいたします。</a:t>
            </a:r>
            <a:endParaRPr/>
          </a:p>
          <a:p>
            <a:pPr indent="0" lvl="0" marL="0" rtl="0" algn="l">
              <a:spcBef>
                <a:spcPts val="0"/>
              </a:spcBef>
              <a:spcAft>
                <a:spcPts val="0"/>
              </a:spcAft>
              <a:buNone/>
            </a:pPr>
            <a:r>
              <a:rPr lang="ja-JP"/>
              <a:t>今後の研究によって、新たな事実がわかってくることも</a:t>
            </a:r>
            <a:endParaRPr/>
          </a:p>
          <a:p>
            <a:pPr indent="0" lvl="0" marL="0" rtl="0" algn="l">
              <a:spcBef>
                <a:spcPts val="0"/>
              </a:spcBef>
              <a:spcAft>
                <a:spcPts val="0"/>
              </a:spcAft>
              <a:buNone/>
            </a:pPr>
            <a:r>
              <a:rPr lang="ja-JP"/>
              <a:t>あると思いますが、ご了承ください。</a:t>
            </a:r>
            <a:endParaRPr/>
          </a:p>
        </p:txBody>
      </p:sp>
      <p:sp>
        <p:nvSpPr>
          <p:cNvPr id="99" name="Google Shape;99;p2: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3: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最初に、先生方に質問があります。</a:t>
            </a:r>
            <a:endParaRPr/>
          </a:p>
          <a:p>
            <a:pPr indent="0" lvl="0" marL="0" rtl="0" algn="l">
              <a:spcBef>
                <a:spcPts val="0"/>
              </a:spcBef>
              <a:spcAft>
                <a:spcPts val="0"/>
              </a:spcAft>
              <a:buNone/>
            </a:pPr>
            <a:r>
              <a:rPr lang="ja-JP"/>
              <a:t>ご自分の勤務校の生徒さんをイメージしてください。</a:t>
            </a:r>
            <a:endParaRPr/>
          </a:p>
          <a:p>
            <a:pPr indent="0" lvl="0" marL="0" rtl="0" algn="l">
              <a:spcBef>
                <a:spcPts val="0"/>
              </a:spcBef>
              <a:spcAft>
                <a:spcPts val="0"/>
              </a:spcAft>
              <a:buNone/>
            </a:pPr>
            <a:r>
              <a:rPr lang="ja-JP"/>
              <a:t>生徒さんには、どのような資質・能力を身に付けてほしいと</a:t>
            </a:r>
            <a:endParaRPr/>
          </a:p>
          <a:p>
            <a:pPr indent="0" lvl="0" marL="0" rtl="0" algn="l">
              <a:spcBef>
                <a:spcPts val="0"/>
              </a:spcBef>
              <a:spcAft>
                <a:spcPts val="0"/>
              </a:spcAft>
              <a:buNone/>
            </a:pPr>
            <a:r>
              <a:rPr lang="ja-JP"/>
              <a:t>考えていますか。少しお考え下さい。</a:t>
            </a:r>
            <a:endParaRPr/>
          </a:p>
          <a:p>
            <a:pPr indent="0" lvl="0" marL="0" rtl="0" algn="l">
              <a:spcBef>
                <a:spcPts val="0"/>
              </a:spcBef>
              <a:spcAft>
                <a:spcPts val="0"/>
              </a:spcAft>
              <a:buNone/>
            </a:pPr>
            <a:r>
              <a:rPr lang="ja-JP"/>
              <a:t>＊＊＊</a:t>
            </a:r>
            <a:endParaRPr/>
          </a:p>
          <a:p>
            <a:pPr indent="0" lvl="0" marL="0" rtl="0" algn="l">
              <a:spcBef>
                <a:spcPts val="0"/>
              </a:spcBef>
              <a:spcAft>
                <a:spcPts val="0"/>
              </a:spcAft>
              <a:buNone/>
            </a:pPr>
            <a:r>
              <a:rPr lang="ja-JP"/>
              <a:t>どうもありがとうごさいます。どのような考えが浮かんだでしょうか。</a:t>
            </a:r>
            <a:endParaRPr/>
          </a:p>
          <a:p>
            <a:pPr indent="0" lvl="0" marL="0" rtl="0" algn="l">
              <a:spcBef>
                <a:spcPts val="0"/>
              </a:spcBef>
              <a:spcAft>
                <a:spcPts val="0"/>
              </a:spcAft>
              <a:buNone/>
            </a:pPr>
            <a:r>
              <a:rPr lang="ja-JP"/>
              <a:t>例えば、自ら考えて行動する力や自律的に学び続ける力、</a:t>
            </a:r>
            <a:endParaRPr/>
          </a:p>
          <a:p>
            <a:pPr indent="0" lvl="0" marL="0" rtl="0" algn="l">
              <a:spcBef>
                <a:spcPts val="0"/>
              </a:spcBef>
              <a:spcAft>
                <a:spcPts val="0"/>
              </a:spcAft>
              <a:buNone/>
            </a:pPr>
            <a:r>
              <a:rPr lang="ja-JP"/>
              <a:t>あるいは、他者と協働する力などといった資質・能力などを</a:t>
            </a:r>
            <a:endParaRPr/>
          </a:p>
          <a:p>
            <a:pPr indent="0" lvl="0" marL="0" rtl="0" algn="l">
              <a:spcBef>
                <a:spcPts val="0"/>
              </a:spcBef>
              <a:spcAft>
                <a:spcPts val="0"/>
              </a:spcAft>
              <a:buNone/>
            </a:pPr>
            <a:r>
              <a:rPr lang="ja-JP"/>
              <a:t>思い浮かべた先生もいらっしゃるかもしれません。</a:t>
            </a:r>
            <a:endParaRPr/>
          </a:p>
          <a:p>
            <a:pPr indent="0" lvl="0" marL="0" rtl="0" algn="l">
              <a:spcBef>
                <a:spcPts val="0"/>
              </a:spcBef>
              <a:spcAft>
                <a:spcPts val="0"/>
              </a:spcAft>
              <a:buNone/>
            </a:pPr>
            <a:r>
              <a:rPr lang="ja-JP"/>
              <a:t>おそらく社会に出てからも必要とされるような、汎用性のある</a:t>
            </a:r>
            <a:endParaRPr/>
          </a:p>
          <a:p>
            <a:pPr indent="0" lvl="0" marL="0" rtl="0" algn="l">
              <a:spcBef>
                <a:spcPts val="0"/>
              </a:spcBef>
              <a:spcAft>
                <a:spcPts val="0"/>
              </a:spcAft>
              <a:buNone/>
            </a:pPr>
            <a:r>
              <a:rPr lang="ja-JP"/>
              <a:t>資質・能力を思い浮かべた先生が多いのではないでしょうか。</a:t>
            </a:r>
            <a:endParaRPr/>
          </a:p>
        </p:txBody>
      </p:sp>
      <p:sp>
        <p:nvSpPr>
          <p:cNvPr id="109" name="Google Shape;109;p3: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4: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4" name="Google Shape;124;p4: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こちらの資料をご覧ください。</a:t>
            </a:r>
            <a:endParaRPr/>
          </a:p>
          <a:p>
            <a:pPr indent="0" lvl="0" marL="0" rtl="0" algn="l">
              <a:spcBef>
                <a:spcPts val="0"/>
              </a:spcBef>
              <a:spcAft>
                <a:spcPts val="0"/>
              </a:spcAft>
              <a:buNone/>
            </a:pPr>
            <a:r>
              <a:rPr lang="ja-JP"/>
              <a:t>2022年に、経済産業省が「未来人材ビジョン」の中で発表した</a:t>
            </a:r>
            <a:endParaRPr/>
          </a:p>
          <a:p>
            <a:pPr indent="0" lvl="0" marL="0" rtl="0" algn="l">
              <a:spcBef>
                <a:spcPts val="0"/>
              </a:spcBef>
              <a:spcAft>
                <a:spcPts val="0"/>
              </a:spcAft>
              <a:buNone/>
            </a:pPr>
            <a:r>
              <a:rPr lang="ja-JP"/>
              <a:t>資料です。2015年の社会において求められた資質・能力と、</a:t>
            </a:r>
            <a:endParaRPr/>
          </a:p>
          <a:p>
            <a:pPr indent="0" lvl="0" marL="0" rtl="0" algn="l">
              <a:spcBef>
                <a:spcPts val="0"/>
              </a:spcBef>
              <a:spcAft>
                <a:spcPts val="0"/>
              </a:spcAft>
              <a:buNone/>
            </a:pPr>
            <a:r>
              <a:rPr lang="ja-JP"/>
              <a:t>2050年の社会において、求められるであろう資質・能力の予測が</a:t>
            </a:r>
            <a:endParaRPr/>
          </a:p>
          <a:p>
            <a:pPr indent="0" lvl="0" marL="0" rtl="0" algn="l">
              <a:spcBef>
                <a:spcPts val="0"/>
              </a:spcBef>
              <a:spcAft>
                <a:spcPts val="0"/>
              </a:spcAft>
              <a:buNone/>
            </a:pPr>
            <a:r>
              <a:rPr lang="ja-JP"/>
              <a:t>示されています。</a:t>
            </a:r>
            <a:endParaRPr/>
          </a:p>
          <a:p>
            <a:pPr indent="0" lvl="0" marL="0" rtl="0" algn="l">
              <a:spcBef>
                <a:spcPts val="0"/>
              </a:spcBef>
              <a:spcAft>
                <a:spcPts val="0"/>
              </a:spcAft>
              <a:buNone/>
            </a:pPr>
            <a:r>
              <a:rPr lang="ja-JP"/>
              <a:t>各職種で求められるおよそ56の能力の項目を、平均1.0で考えた</a:t>
            </a:r>
            <a:endParaRPr/>
          </a:p>
          <a:p>
            <a:pPr indent="0" lvl="0" marL="0" rtl="0" algn="l">
              <a:spcBef>
                <a:spcPts val="0"/>
              </a:spcBef>
              <a:spcAft>
                <a:spcPts val="0"/>
              </a:spcAft>
              <a:buNone/>
            </a:pPr>
            <a:r>
              <a:rPr lang="ja-JP"/>
              <a:t>場合、どのくらいの需要があるかを示しています。</a:t>
            </a:r>
            <a:endParaRPr/>
          </a:p>
          <a:p>
            <a:pPr indent="0" lvl="0" marL="0" rtl="0" algn="l">
              <a:spcBef>
                <a:spcPts val="0"/>
              </a:spcBef>
              <a:spcAft>
                <a:spcPts val="0"/>
              </a:spcAft>
              <a:buNone/>
            </a:pPr>
            <a:r>
              <a:rPr lang="ja-JP"/>
              <a:t>数値が高くなるほど、社会でより求められる資質・能力と言えます。</a:t>
            </a:r>
            <a:endParaRPr/>
          </a:p>
          <a:p>
            <a:pPr indent="0" lvl="0" marL="0" rtl="0" algn="l">
              <a:spcBef>
                <a:spcPts val="0"/>
              </a:spcBef>
              <a:spcAft>
                <a:spcPts val="0"/>
              </a:spcAft>
              <a:buNone/>
            </a:pPr>
            <a:r>
              <a:rPr lang="ja-JP"/>
              <a:t>2015年時点では、「ミスがないこと」「読み・書き・計算」</a:t>
            </a:r>
            <a:endParaRPr/>
          </a:p>
          <a:p>
            <a:pPr indent="0" lvl="0" marL="0" rtl="0" algn="l">
              <a:spcBef>
                <a:spcPts val="0"/>
              </a:spcBef>
              <a:spcAft>
                <a:spcPts val="0"/>
              </a:spcAft>
              <a:buNone/>
            </a:pPr>
            <a:r>
              <a:rPr lang="ja-JP"/>
              <a:t>「スピード」等、いわゆるペーパーテストで測ることができるような学力に</a:t>
            </a:r>
            <a:endParaRPr/>
          </a:p>
          <a:p>
            <a:pPr indent="0" lvl="0" marL="0" rtl="0" algn="l">
              <a:spcBef>
                <a:spcPts val="0"/>
              </a:spcBef>
              <a:spcAft>
                <a:spcPts val="0"/>
              </a:spcAft>
              <a:buNone/>
            </a:pPr>
            <a:r>
              <a:rPr lang="ja-JP"/>
              <a:t>近い資質・能力が上位に登場しています。しかし、2050年の予測を</a:t>
            </a:r>
            <a:endParaRPr/>
          </a:p>
          <a:p>
            <a:pPr indent="0" lvl="0" marL="0" rtl="0" algn="l">
              <a:spcBef>
                <a:spcPts val="0"/>
              </a:spcBef>
              <a:spcAft>
                <a:spcPts val="0"/>
              </a:spcAft>
              <a:buNone/>
            </a:pPr>
            <a:r>
              <a:rPr lang="ja-JP"/>
              <a:t>見ると、「問題発見力」や「的確な予測」「革新性」等、</a:t>
            </a:r>
            <a:endParaRPr/>
          </a:p>
          <a:p>
            <a:pPr indent="0" lvl="0" marL="0" rtl="0" algn="l">
              <a:spcBef>
                <a:spcPts val="0"/>
              </a:spcBef>
              <a:spcAft>
                <a:spcPts val="0"/>
              </a:spcAft>
              <a:buNone/>
            </a:pPr>
            <a:r>
              <a:rPr lang="ja-JP"/>
              <a:t>2015年の社会とは、かなり質の異なる資質・能力が求められています。</a:t>
            </a:r>
            <a:endParaRPr/>
          </a:p>
          <a:p>
            <a:pPr indent="0" lvl="0" marL="0" rtl="0" algn="l">
              <a:spcBef>
                <a:spcPts val="0"/>
              </a:spcBef>
              <a:spcAft>
                <a:spcPts val="0"/>
              </a:spcAft>
              <a:buNone/>
            </a:pPr>
            <a:r>
              <a:rPr lang="ja-JP"/>
              <a:t>変化が激しく、将来の予測が困難な時代においては、いわゆる認知能力</a:t>
            </a:r>
            <a:endParaRPr/>
          </a:p>
          <a:p>
            <a:pPr indent="0" lvl="0" marL="0" rtl="0" algn="l">
              <a:spcBef>
                <a:spcPts val="0"/>
              </a:spcBef>
              <a:spcAft>
                <a:spcPts val="0"/>
              </a:spcAft>
              <a:buNone/>
            </a:pPr>
            <a:r>
              <a:rPr lang="ja-JP"/>
              <a:t>だけではなく、非認知能力が必要とされると言えそうです。</a:t>
            </a:r>
            <a:endParaRPr/>
          </a:p>
        </p:txBody>
      </p:sp>
      <p:sp>
        <p:nvSpPr>
          <p:cNvPr id="125" name="Google Shape;125;p4: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
        <p:nvSpPr>
          <p:cNvPr id="126" name="Google Shape;126;p4:notes"/>
          <p:cNvSpPr txBox="1"/>
          <p:nvPr>
            <p:ph idx="11" type="ftr"/>
          </p:nvPr>
        </p:nvSpPr>
        <p:spPr>
          <a:xfrm>
            <a:off x="0" y="9721110"/>
            <a:ext cx="3078428" cy="513507"/>
          </a:xfrm>
          <a:prstGeom prst="rect">
            <a:avLst/>
          </a:prstGeom>
          <a:noFill/>
          <a:ln>
            <a:noFill/>
          </a:ln>
        </p:spPr>
        <p:txBody>
          <a:bodyPr anchorCtr="0" anchor="b" bIns="47850" lIns="95725" spcFirstLastPara="1" rIns="95725" wrap="square" tIns="47850">
            <a:noAutofit/>
          </a:bodyPr>
          <a:lstStyle/>
          <a:p>
            <a:pPr indent="0" lvl="0" marL="0" rtl="0" algn="l">
              <a:spcBef>
                <a:spcPts val="0"/>
              </a:spcBef>
              <a:spcAft>
                <a:spcPts val="0"/>
              </a:spcAft>
              <a:buNone/>
            </a:pPr>
            <a:r>
              <a:rPr lang="ja-JP"/>
              <a:t>2-28</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5: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5: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では、非認知能力とは、どのような能力のことでしょうか。</a:t>
            </a:r>
            <a:endParaRPr/>
          </a:p>
          <a:p>
            <a:pPr indent="0" lvl="0" marL="0" rtl="0" algn="l">
              <a:spcBef>
                <a:spcPts val="0"/>
              </a:spcBef>
              <a:spcAft>
                <a:spcPts val="0"/>
              </a:spcAft>
              <a:buNone/>
            </a:pPr>
            <a:r>
              <a:rPr lang="ja-JP"/>
              <a:t>非認知能力は、決して何か新しい能力を意味するのではなく、</a:t>
            </a:r>
            <a:endParaRPr/>
          </a:p>
          <a:p>
            <a:pPr indent="0" lvl="0" marL="0" rtl="0" algn="l">
              <a:spcBef>
                <a:spcPts val="0"/>
              </a:spcBef>
              <a:spcAft>
                <a:spcPts val="0"/>
              </a:spcAft>
              <a:buNone/>
            </a:pPr>
            <a:r>
              <a:rPr lang="ja-JP"/>
              <a:t>これまでも学校や社会において広く認識されてきた能力です。</a:t>
            </a:r>
            <a:endParaRPr/>
          </a:p>
          <a:p>
            <a:pPr indent="0" lvl="0" marL="0" rtl="0" algn="l">
              <a:spcBef>
                <a:spcPts val="0"/>
              </a:spcBef>
              <a:spcAft>
                <a:spcPts val="0"/>
              </a:spcAft>
              <a:buNone/>
            </a:pPr>
            <a:r>
              <a:rPr lang="ja-JP"/>
              <a:t>「EQ（＝こころの知能指数）」や「人間力」、「生きる力」</a:t>
            </a:r>
            <a:endParaRPr/>
          </a:p>
          <a:p>
            <a:pPr indent="0" lvl="0" marL="0" rtl="0" algn="l">
              <a:spcBef>
                <a:spcPts val="0"/>
              </a:spcBef>
              <a:spcAft>
                <a:spcPts val="0"/>
              </a:spcAft>
              <a:buNone/>
            </a:pPr>
            <a:r>
              <a:rPr lang="ja-JP"/>
              <a:t>といった言葉の方が既になじみがあると思いますが、</a:t>
            </a:r>
            <a:endParaRPr/>
          </a:p>
          <a:p>
            <a:pPr indent="0" lvl="0" marL="0" rtl="0" algn="l">
              <a:spcBef>
                <a:spcPts val="0"/>
              </a:spcBef>
              <a:spcAft>
                <a:spcPts val="0"/>
              </a:spcAft>
              <a:buNone/>
            </a:pPr>
            <a:r>
              <a:rPr lang="ja-JP"/>
              <a:t>これらと近い意味を持つ単語であると考えてください。</a:t>
            </a:r>
            <a:endParaRPr/>
          </a:p>
        </p:txBody>
      </p:sp>
      <p:sp>
        <p:nvSpPr>
          <p:cNvPr id="144" name="Google Shape;144;p5: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
        <p:nvSpPr>
          <p:cNvPr id="145" name="Google Shape;145;p5:notes"/>
          <p:cNvSpPr txBox="1"/>
          <p:nvPr>
            <p:ph idx="11" type="ftr"/>
          </p:nvPr>
        </p:nvSpPr>
        <p:spPr>
          <a:xfrm>
            <a:off x="0" y="9721110"/>
            <a:ext cx="3078428" cy="513507"/>
          </a:xfrm>
          <a:prstGeom prst="rect">
            <a:avLst/>
          </a:prstGeom>
          <a:noFill/>
          <a:ln>
            <a:noFill/>
          </a:ln>
        </p:spPr>
        <p:txBody>
          <a:bodyPr anchorCtr="0" anchor="b" bIns="47850" lIns="95725" spcFirstLastPara="1" rIns="95725" wrap="square" tIns="47850">
            <a:noAutofit/>
          </a:bodyPr>
          <a:lstStyle/>
          <a:p>
            <a:pPr indent="0" lvl="0" marL="0" rtl="0" algn="l">
              <a:spcBef>
                <a:spcPts val="0"/>
              </a:spcBef>
              <a:spcAft>
                <a:spcPts val="0"/>
              </a:spcAft>
              <a:buNone/>
            </a:pPr>
            <a:r>
              <a:rPr lang="ja-JP"/>
              <a:t>2-28</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6: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6: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まず、非認知能力に関わる先行研究を紹介いたします。</a:t>
            </a:r>
            <a:endParaRPr/>
          </a:p>
          <a:p>
            <a:pPr indent="0" lvl="0" marL="0" rtl="0" algn="l">
              <a:spcBef>
                <a:spcPts val="0"/>
              </a:spcBef>
              <a:spcAft>
                <a:spcPts val="0"/>
              </a:spcAft>
              <a:buNone/>
            </a:pPr>
            <a:r>
              <a:rPr lang="ja-JP"/>
              <a:t>心理学領域においては、長年にわたって、心理特性に関わる</a:t>
            </a:r>
            <a:endParaRPr/>
          </a:p>
          <a:p>
            <a:pPr indent="0" lvl="0" marL="0" rtl="0" algn="l">
              <a:spcBef>
                <a:spcPts val="0"/>
              </a:spcBef>
              <a:spcAft>
                <a:spcPts val="0"/>
              </a:spcAft>
              <a:buNone/>
            </a:pPr>
            <a:r>
              <a:rPr lang="ja-JP"/>
              <a:t>研究が行われてきました。心理特性には、「誠実性」や「グリット」</a:t>
            </a:r>
            <a:endParaRPr/>
          </a:p>
          <a:p>
            <a:pPr indent="0" lvl="0" marL="0" rtl="0" algn="l">
              <a:spcBef>
                <a:spcPts val="0"/>
              </a:spcBef>
              <a:spcAft>
                <a:spcPts val="0"/>
              </a:spcAft>
              <a:buNone/>
            </a:pPr>
            <a:r>
              <a:rPr lang="ja-JP"/>
              <a:t>「自己コントロール」など、現在では、「非認知能力」と言われるものが</a:t>
            </a:r>
            <a:endParaRPr/>
          </a:p>
          <a:p>
            <a:pPr indent="0" lvl="0" marL="0" rtl="0" algn="l">
              <a:spcBef>
                <a:spcPts val="0"/>
              </a:spcBef>
              <a:spcAft>
                <a:spcPts val="0"/>
              </a:spcAft>
              <a:buNone/>
            </a:pPr>
            <a:r>
              <a:rPr lang="ja-JP"/>
              <a:t>多く含まれています。人生によい結果をもたらす可能性があること、</a:t>
            </a:r>
            <a:endParaRPr/>
          </a:p>
          <a:p>
            <a:pPr indent="0" lvl="0" marL="0" rtl="0" algn="l">
              <a:spcBef>
                <a:spcPts val="0"/>
              </a:spcBef>
              <a:spcAft>
                <a:spcPts val="0"/>
              </a:spcAft>
              <a:buNone/>
            </a:pPr>
            <a:r>
              <a:rPr lang="ja-JP"/>
              <a:t>質問紙形式の尺度で数値化することができること、また、教育などを通じた</a:t>
            </a:r>
            <a:endParaRPr/>
          </a:p>
          <a:p>
            <a:pPr indent="0" lvl="0" marL="0" rtl="0" algn="l">
              <a:spcBef>
                <a:spcPts val="0"/>
              </a:spcBef>
              <a:spcAft>
                <a:spcPts val="0"/>
              </a:spcAft>
              <a:buNone/>
            </a:pPr>
            <a:r>
              <a:rPr lang="ja-JP"/>
              <a:t>介入によって、変容させることができることが知られていました。</a:t>
            </a:r>
            <a:endParaRPr/>
          </a:p>
          <a:p>
            <a:pPr indent="0" lvl="0" marL="0" rtl="0" algn="l">
              <a:spcBef>
                <a:spcPts val="0"/>
              </a:spcBef>
              <a:spcAft>
                <a:spcPts val="0"/>
              </a:spcAft>
              <a:buNone/>
            </a:pPr>
            <a:r>
              <a:rPr lang="ja-JP"/>
              <a:t>また、経済学領域では、2000年にノーベル経済学賞を受賞したヘックマン氏の</a:t>
            </a:r>
            <a:endParaRPr/>
          </a:p>
          <a:p>
            <a:pPr indent="0" lvl="0" marL="0" rtl="0" algn="l">
              <a:spcBef>
                <a:spcPts val="0"/>
              </a:spcBef>
              <a:spcAft>
                <a:spcPts val="0"/>
              </a:spcAft>
              <a:buNone/>
            </a:pPr>
            <a:r>
              <a:rPr lang="ja-JP"/>
              <a:t>研究が有名です。小学校に入る前、就学前の子供たちに対し、</a:t>
            </a:r>
            <a:endParaRPr/>
          </a:p>
          <a:p>
            <a:pPr indent="0" lvl="0" marL="0" rtl="0" algn="l">
              <a:spcBef>
                <a:spcPts val="0"/>
              </a:spcBef>
              <a:spcAft>
                <a:spcPts val="0"/>
              </a:spcAft>
              <a:buNone/>
            </a:pPr>
            <a:r>
              <a:rPr lang="ja-JP"/>
              <a:t>非認知能力につながるような特別な教育プログラムを施した場合、</a:t>
            </a:r>
            <a:endParaRPr/>
          </a:p>
          <a:p>
            <a:pPr indent="0" lvl="0" marL="0" rtl="0" algn="l">
              <a:spcBef>
                <a:spcPts val="0"/>
              </a:spcBef>
              <a:spcAft>
                <a:spcPts val="0"/>
              </a:spcAft>
              <a:buNone/>
            </a:pPr>
            <a:r>
              <a:rPr lang="ja-JP"/>
              <a:t>成人後の人生においても、学歴や収入の高さ、持ち家の所有率の高さなど、</a:t>
            </a:r>
            <a:endParaRPr/>
          </a:p>
          <a:p>
            <a:pPr indent="0" lvl="0" marL="0" rtl="0" algn="l">
              <a:spcBef>
                <a:spcPts val="0"/>
              </a:spcBef>
              <a:spcAft>
                <a:spcPts val="0"/>
              </a:spcAft>
              <a:buNone/>
            </a:pPr>
            <a:r>
              <a:rPr lang="ja-JP"/>
              <a:t>様々な面で良い影響が持続することが明らかになりました。</a:t>
            </a:r>
            <a:endParaRPr/>
          </a:p>
          <a:p>
            <a:pPr indent="0" lvl="0" marL="0" rtl="0" algn="l">
              <a:spcBef>
                <a:spcPts val="0"/>
              </a:spcBef>
              <a:spcAft>
                <a:spcPts val="0"/>
              </a:spcAft>
              <a:buNone/>
            </a:pPr>
            <a:r>
              <a:rPr lang="ja-JP"/>
              <a:t>こうした先行研究を踏まえ、2015年にOECDは科学的根拠も示した上で、</a:t>
            </a:r>
            <a:endParaRPr/>
          </a:p>
          <a:p>
            <a:pPr indent="0" lvl="0" marL="0" rtl="0" algn="l">
              <a:spcBef>
                <a:spcPts val="0"/>
              </a:spcBef>
              <a:spcAft>
                <a:spcPts val="0"/>
              </a:spcAft>
              <a:buNone/>
            </a:pPr>
            <a:r>
              <a:rPr lang="ja-JP"/>
              <a:t>「社会情動的スキル」を提唱しました。</a:t>
            </a:r>
            <a:endParaRPr/>
          </a:p>
        </p:txBody>
      </p:sp>
      <p:sp>
        <p:nvSpPr>
          <p:cNvPr id="152" name="Google Shape;152;p6: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7: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6" name="Google Shape;166;p7: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「非認知能力」とは何かについて、もう少し詳しくご説明</a:t>
            </a:r>
            <a:endParaRPr/>
          </a:p>
          <a:p>
            <a:pPr indent="0" lvl="0" marL="0" rtl="0" algn="l">
              <a:spcBef>
                <a:spcPts val="0"/>
              </a:spcBef>
              <a:spcAft>
                <a:spcPts val="0"/>
              </a:spcAft>
              <a:buNone/>
            </a:pPr>
            <a:r>
              <a:rPr lang="ja-JP"/>
              <a:t>いたします。「非認知能力」は、かなり特殊な名前ですよね。</a:t>
            </a:r>
            <a:endParaRPr/>
          </a:p>
          <a:p>
            <a:pPr indent="0" lvl="0" marL="0" rtl="0" algn="l">
              <a:spcBef>
                <a:spcPts val="0"/>
              </a:spcBef>
              <a:spcAft>
                <a:spcPts val="0"/>
              </a:spcAft>
              <a:buNone/>
            </a:pPr>
            <a:r>
              <a:rPr lang="ja-JP"/>
              <a:t>「非」という文字の通り、「～ではない能力」ということになります。</a:t>
            </a:r>
            <a:endParaRPr/>
          </a:p>
          <a:p>
            <a:pPr indent="0" lvl="0" marL="0" rtl="0" algn="l">
              <a:spcBef>
                <a:spcPts val="0"/>
              </a:spcBef>
              <a:spcAft>
                <a:spcPts val="0"/>
              </a:spcAft>
              <a:buNone/>
            </a:pPr>
            <a:r>
              <a:rPr lang="ja-JP"/>
              <a:t>そもそも「認知能力」は、知能やペーパーテストで測ることのできる学力</a:t>
            </a:r>
            <a:endParaRPr/>
          </a:p>
          <a:p>
            <a:pPr indent="0" lvl="0" marL="0" rtl="0" algn="l">
              <a:spcBef>
                <a:spcPts val="0"/>
              </a:spcBef>
              <a:spcAft>
                <a:spcPts val="0"/>
              </a:spcAft>
              <a:buNone/>
            </a:pPr>
            <a:r>
              <a:rPr lang="ja-JP"/>
              <a:t>のことを意味しています。それに対して、「非認知能力」は、</a:t>
            </a:r>
            <a:endParaRPr/>
          </a:p>
          <a:p>
            <a:pPr indent="0" lvl="0" marL="0" rtl="0" algn="l">
              <a:spcBef>
                <a:spcPts val="0"/>
              </a:spcBef>
              <a:spcAft>
                <a:spcPts val="0"/>
              </a:spcAft>
              <a:buNone/>
            </a:pPr>
            <a:r>
              <a:rPr lang="ja-JP"/>
              <a:t>知能や学力以外の能力を意味しています。例を挙げると、</a:t>
            </a:r>
            <a:endParaRPr/>
          </a:p>
          <a:p>
            <a:pPr indent="0" lvl="0" marL="0" rtl="0" algn="l">
              <a:spcBef>
                <a:spcPts val="0"/>
              </a:spcBef>
              <a:spcAft>
                <a:spcPts val="0"/>
              </a:spcAft>
              <a:buNone/>
            </a:pPr>
            <a:r>
              <a:rPr lang="ja-JP"/>
              <a:t>「自制心」「忍耐力」「楽観性」「協調性」などがあり、感情に</a:t>
            </a:r>
            <a:endParaRPr/>
          </a:p>
          <a:p>
            <a:pPr indent="0" lvl="0" marL="0" rtl="0" algn="l">
              <a:spcBef>
                <a:spcPts val="0"/>
              </a:spcBef>
              <a:spcAft>
                <a:spcPts val="0"/>
              </a:spcAft>
              <a:buNone/>
            </a:pPr>
            <a:r>
              <a:rPr lang="ja-JP"/>
              <a:t>関わる要素や他者との関係性も含まれているのが特徴です。</a:t>
            </a:r>
            <a:endParaRPr/>
          </a:p>
          <a:p>
            <a:pPr indent="0" lvl="0" marL="0" rtl="0" algn="l">
              <a:spcBef>
                <a:spcPts val="0"/>
              </a:spcBef>
              <a:spcAft>
                <a:spcPts val="0"/>
              </a:spcAft>
              <a:buNone/>
            </a:pPr>
            <a:r>
              <a:rPr lang="ja-JP"/>
              <a:t>なお、非認知能力は、OECDでは社会情動的スキルと呼んでいて、</a:t>
            </a:r>
            <a:endParaRPr/>
          </a:p>
          <a:p>
            <a:pPr indent="0" lvl="0" marL="0" rtl="0" algn="l">
              <a:spcBef>
                <a:spcPts val="0"/>
              </a:spcBef>
              <a:spcAft>
                <a:spcPts val="0"/>
              </a:spcAft>
              <a:buNone/>
            </a:pPr>
            <a:r>
              <a:rPr lang="ja-JP"/>
              <a:t>既に２回の調査を行いました。</a:t>
            </a:r>
            <a:endParaRPr/>
          </a:p>
          <a:p>
            <a:pPr indent="0" lvl="0" marL="0" rtl="0" algn="l">
              <a:spcBef>
                <a:spcPts val="0"/>
              </a:spcBef>
              <a:spcAft>
                <a:spcPts val="0"/>
              </a:spcAft>
              <a:buNone/>
            </a:pPr>
            <a:r>
              <a:rPr lang="ja-JP"/>
              <a:t>この認知能力と非認知能力は、はっきりと線引きできるもの</a:t>
            </a:r>
            <a:endParaRPr/>
          </a:p>
          <a:p>
            <a:pPr indent="0" lvl="0" marL="0" rtl="0" algn="l">
              <a:spcBef>
                <a:spcPts val="0"/>
              </a:spcBef>
              <a:spcAft>
                <a:spcPts val="0"/>
              </a:spcAft>
              <a:buNone/>
            </a:pPr>
            <a:r>
              <a:rPr lang="ja-JP"/>
              <a:t>ではなく、相互に影響を与え合うと考えられています。</a:t>
            </a:r>
            <a:endParaRPr/>
          </a:p>
          <a:p>
            <a:pPr indent="0" lvl="0" marL="0" rtl="0" algn="l">
              <a:spcBef>
                <a:spcPts val="0"/>
              </a:spcBef>
              <a:spcAft>
                <a:spcPts val="0"/>
              </a:spcAft>
              <a:buNone/>
            </a:pPr>
            <a:r>
              <a:rPr lang="ja-JP"/>
              <a:t>OECDは、非認知能力を伸ばすことが、認知能力の伸長に</a:t>
            </a:r>
            <a:endParaRPr/>
          </a:p>
          <a:p>
            <a:pPr indent="0" lvl="0" marL="0" rtl="0" algn="l">
              <a:spcBef>
                <a:spcPts val="0"/>
              </a:spcBef>
              <a:spcAft>
                <a:spcPts val="0"/>
              </a:spcAft>
              <a:buNone/>
            </a:pPr>
            <a:r>
              <a:rPr lang="ja-JP"/>
              <a:t>つながるというデータを、科学的根拠とともに示しています。</a:t>
            </a:r>
            <a:endParaRPr/>
          </a:p>
          <a:p>
            <a:pPr indent="0" lvl="0" marL="0" rtl="0" algn="l">
              <a:spcBef>
                <a:spcPts val="0"/>
              </a:spcBef>
              <a:spcAft>
                <a:spcPts val="0"/>
              </a:spcAft>
              <a:buNone/>
            </a:pPr>
            <a:r>
              <a:rPr lang="ja-JP"/>
              <a:t>そこで、両者を一体的に伸ばしていくことが、今日の教育課題となっています。</a:t>
            </a:r>
            <a:endParaRPr/>
          </a:p>
        </p:txBody>
      </p:sp>
      <p:sp>
        <p:nvSpPr>
          <p:cNvPr id="167" name="Google Shape;167;p7: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
        <p:nvSpPr>
          <p:cNvPr id="168" name="Google Shape;168;p7:notes"/>
          <p:cNvSpPr txBox="1"/>
          <p:nvPr>
            <p:ph idx="11" type="ftr"/>
          </p:nvPr>
        </p:nvSpPr>
        <p:spPr>
          <a:xfrm>
            <a:off x="0" y="9721110"/>
            <a:ext cx="3078428" cy="513507"/>
          </a:xfrm>
          <a:prstGeom prst="rect">
            <a:avLst/>
          </a:prstGeom>
          <a:noFill/>
          <a:ln>
            <a:noFill/>
          </a:ln>
        </p:spPr>
        <p:txBody>
          <a:bodyPr anchorCtr="0" anchor="b" bIns="47850" lIns="95725" spcFirstLastPara="1" rIns="95725" wrap="square" tIns="47850">
            <a:noAutofit/>
          </a:bodyPr>
          <a:lstStyle/>
          <a:p>
            <a:pPr indent="0" lvl="0" marL="0" rtl="0" algn="l">
              <a:spcBef>
                <a:spcPts val="0"/>
              </a:spcBef>
              <a:spcAft>
                <a:spcPts val="0"/>
              </a:spcAft>
              <a:buNone/>
            </a:pPr>
            <a:r>
              <a:rPr lang="ja-JP"/>
              <a:t>2-28</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8: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6" name="Google Shape;186;p8: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では、なぜ現在、非認知能力、社会情動的スキルが注目を集めて</a:t>
            </a:r>
            <a:endParaRPr/>
          </a:p>
          <a:p>
            <a:pPr indent="0" lvl="0" marL="0" rtl="0" algn="l">
              <a:spcBef>
                <a:spcPts val="0"/>
              </a:spcBef>
              <a:spcAft>
                <a:spcPts val="0"/>
              </a:spcAft>
              <a:buNone/>
            </a:pPr>
            <a:r>
              <a:rPr lang="ja-JP"/>
              <a:t>いるのでしょうか。理由はいくつかあります。おそらく日本での火付け役の</a:t>
            </a:r>
            <a:endParaRPr/>
          </a:p>
          <a:p>
            <a:pPr indent="0" lvl="0" marL="0" rtl="0" algn="l">
              <a:spcBef>
                <a:spcPts val="0"/>
              </a:spcBef>
              <a:spcAft>
                <a:spcPts val="0"/>
              </a:spcAft>
              <a:buNone/>
            </a:pPr>
            <a:r>
              <a:rPr lang="ja-JP"/>
              <a:t>お一人は、慶應義塾大学の中室牧子教授だと思います。著書の</a:t>
            </a:r>
            <a:endParaRPr/>
          </a:p>
          <a:p>
            <a:pPr indent="0" lvl="0" marL="0" rtl="0" algn="l">
              <a:spcBef>
                <a:spcPts val="0"/>
              </a:spcBef>
              <a:spcAft>
                <a:spcPts val="0"/>
              </a:spcAft>
              <a:buNone/>
            </a:pPr>
            <a:r>
              <a:rPr lang="ja-JP"/>
              <a:t>中で、ノーベル経済学賞を受賞したヘックマン氏の先行研究を</a:t>
            </a:r>
            <a:endParaRPr/>
          </a:p>
          <a:p>
            <a:pPr indent="0" lvl="0" marL="0" rtl="0" algn="l">
              <a:spcBef>
                <a:spcPts val="0"/>
              </a:spcBef>
              <a:spcAft>
                <a:spcPts val="0"/>
              </a:spcAft>
              <a:buNone/>
            </a:pPr>
            <a:r>
              <a:rPr lang="ja-JP"/>
              <a:t>詳しく取り上げています。その上で、非認知能力は認知能力の形成に</a:t>
            </a:r>
            <a:endParaRPr/>
          </a:p>
          <a:p>
            <a:pPr indent="0" lvl="0" marL="0" rtl="0" algn="l">
              <a:spcBef>
                <a:spcPts val="0"/>
              </a:spcBef>
              <a:spcAft>
                <a:spcPts val="0"/>
              </a:spcAft>
              <a:buNone/>
            </a:pPr>
            <a:r>
              <a:rPr lang="ja-JP"/>
              <a:t>一役買っていること、将来の年収や就業形態などの労働市場における</a:t>
            </a:r>
            <a:endParaRPr/>
          </a:p>
          <a:p>
            <a:pPr indent="0" lvl="0" marL="0" rtl="0" algn="l">
              <a:spcBef>
                <a:spcPts val="0"/>
              </a:spcBef>
              <a:spcAft>
                <a:spcPts val="0"/>
              </a:spcAft>
              <a:buNone/>
            </a:pPr>
            <a:r>
              <a:rPr lang="ja-JP"/>
              <a:t>成果にも影響を与えることを述べています。</a:t>
            </a:r>
            <a:endParaRPr/>
          </a:p>
          <a:p>
            <a:pPr indent="0" lvl="0" marL="0" rtl="0" algn="l">
              <a:spcBef>
                <a:spcPts val="0"/>
              </a:spcBef>
              <a:spcAft>
                <a:spcPts val="0"/>
              </a:spcAft>
              <a:buNone/>
            </a:pPr>
            <a:r>
              <a:rPr lang="ja-JP"/>
              <a:t>また、京都大学の森口准教授は、非認知能力は人生の幸福度に</a:t>
            </a:r>
            <a:endParaRPr/>
          </a:p>
          <a:p>
            <a:pPr indent="0" lvl="0" marL="0" rtl="0" algn="l">
              <a:spcBef>
                <a:spcPts val="0"/>
              </a:spcBef>
              <a:spcAft>
                <a:spcPts val="0"/>
              </a:spcAft>
              <a:buNone/>
            </a:pPr>
            <a:r>
              <a:rPr lang="ja-JP"/>
              <a:t>直結する可能性があること、認知能力と比べ、教育や支援によって</a:t>
            </a:r>
            <a:endParaRPr/>
          </a:p>
          <a:p>
            <a:pPr indent="0" lvl="0" marL="0" rtl="0" algn="l">
              <a:spcBef>
                <a:spcPts val="0"/>
              </a:spcBef>
              <a:spcAft>
                <a:spcPts val="0"/>
              </a:spcAft>
              <a:buNone/>
            </a:pPr>
            <a:r>
              <a:rPr lang="ja-JP"/>
              <a:t>変えることができる可能性があることを指摘しています。</a:t>
            </a:r>
            <a:endParaRPr/>
          </a:p>
        </p:txBody>
      </p:sp>
      <p:sp>
        <p:nvSpPr>
          <p:cNvPr id="187" name="Google Shape;187;p8: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
        <p:nvSpPr>
          <p:cNvPr id="188" name="Google Shape;188;p8:notes"/>
          <p:cNvSpPr txBox="1"/>
          <p:nvPr>
            <p:ph idx="11" type="ftr"/>
          </p:nvPr>
        </p:nvSpPr>
        <p:spPr>
          <a:xfrm>
            <a:off x="0" y="9721110"/>
            <a:ext cx="3078428" cy="513507"/>
          </a:xfrm>
          <a:prstGeom prst="rect">
            <a:avLst/>
          </a:prstGeom>
          <a:noFill/>
          <a:ln>
            <a:noFill/>
          </a:ln>
        </p:spPr>
        <p:txBody>
          <a:bodyPr anchorCtr="0" anchor="b" bIns="47850" lIns="95725" spcFirstLastPara="1" rIns="95725" wrap="square" tIns="47850">
            <a:noAutofit/>
          </a:bodyPr>
          <a:lstStyle/>
          <a:p>
            <a:pPr indent="0" lvl="0" marL="0" rtl="0" algn="l">
              <a:spcBef>
                <a:spcPts val="0"/>
              </a:spcBef>
              <a:spcAft>
                <a:spcPts val="0"/>
              </a:spcAft>
              <a:buNone/>
            </a:pPr>
            <a:r>
              <a:rPr lang="ja-JP"/>
              <a:t>2-28</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9:notes"/>
          <p:cNvSpPr/>
          <p:nvPr>
            <p:ph idx="2" type="sldImg"/>
          </p:nvPr>
        </p:nvSpPr>
        <p:spPr>
          <a:xfrm>
            <a:off x="481013" y="1277938"/>
            <a:ext cx="6142037" cy="34544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p9:notes"/>
          <p:cNvSpPr txBox="1"/>
          <p:nvPr>
            <p:ph idx="1" type="body"/>
          </p:nvPr>
        </p:nvSpPr>
        <p:spPr>
          <a:xfrm>
            <a:off x="710407" y="4925410"/>
            <a:ext cx="5683250" cy="4029879"/>
          </a:xfrm>
          <a:prstGeom prst="rect">
            <a:avLst/>
          </a:prstGeom>
          <a:noFill/>
          <a:ln>
            <a:noFill/>
          </a:ln>
        </p:spPr>
        <p:txBody>
          <a:bodyPr anchorCtr="0" anchor="t" bIns="47850" lIns="95725" spcFirstLastPara="1" rIns="95725" wrap="square" tIns="47850">
            <a:noAutofit/>
          </a:bodyPr>
          <a:lstStyle/>
          <a:p>
            <a:pPr indent="0" lvl="0" marL="0" rtl="0" algn="l">
              <a:spcBef>
                <a:spcPts val="0"/>
              </a:spcBef>
              <a:spcAft>
                <a:spcPts val="0"/>
              </a:spcAft>
              <a:buNone/>
            </a:pPr>
            <a:r>
              <a:rPr lang="ja-JP"/>
              <a:t>次に、高校教育現場では、どのようにして非認知能力の育成に向けて</a:t>
            </a:r>
            <a:endParaRPr/>
          </a:p>
          <a:p>
            <a:pPr indent="0" lvl="0" marL="0" rtl="0" algn="l">
              <a:spcBef>
                <a:spcPts val="0"/>
              </a:spcBef>
              <a:spcAft>
                <a:spcPts val="0"/>
              </a:spcAft>
              <a:buNone/>
            </a:pPr>
            <a:r>
              <a:rPr lang="ja-JP"/>
              <a:t>取り組んでいくことができるかについてお話いたします。</a:t>
            </a:r>
            <a:endParaRPr/>
          </a:p>
          <a:p>
            <a:pPr indent="0" lvl="0" marL="0" rtl="0" algn="l">
              <a:spcBef>
                <a:spcPts val="0"/>
              </a:spcBef>
              <a:spcAft>
                <a:spcPts val="0"/>
              </a:spcAft>
              <a:buNone/>
            </a:pPr>
            <a:r>
              <a:rPr lang="ja-JP"/>
              <a:t>心理学や教育経済学、あるいは学際的な領域において、現在、</a:t>
            </a:r>
            <a:endParaRPr/>
          </a:p>
          <a:p>
            <a:pPr indent="0" lvl="0" marL="0" rtl="0" algn="l">
              <a:spcBef>
                <a:spcPts val="0"/>
              </a:spcBef>
              <a:spcAft>
                <a:spcPts val="0"/>
              </a:spcAft>
              <a:buNone/>
            </a:pPr>
            <a:r>
              <a:rPr lang="ja-JP"/>
              <a:t>非認知能力に関する研究は進んできていますが、</a:t>
            </a:r>
            <a:endParaRPr/>
          </a:p>
          <a:p>
            <a:pPr indent="0" lvl="0" marL="0" rtl="0" algn="l">
              <a:spcBef>
                <a:spcPts val="0"/>
              </a:spcBef>
              <a:spcAft>
                <a:spcPts val="0"/>
              </a:spcAft>
              <a:buNone/>
            </a:pPr>
            <a:r>
              <a:rPr lang="ja-JP"/>
              <a:t>教育現場における学術研究の応用の可能性を考え、</a:t>
            </a:r>
            <a:endParaRPr/>
          </a:p>
          <a:p>
            <a:pPr indent="0" lvl="0" marL="0" rtl="0" algn="l">
              <a:spcBef>
                <a:spcPts val="0"/>
              </a:spcBef>
              <a:spcAft>
                <a:spcPts val="0"/>
              </a:spcAft>
              <a:buNone/>
            </a:pPr>
            <a:r>
              <a:rPr lang="ja-JP"/>
              <a:t>ここでは、主に、教育現場での実践事例をもつ岡山大学の</a:t>
            </a:r>
            <a:endParaRPr/>
          </a:p>
          <a:p>
            <a:pPr indent="0" lvl="0" marL="0" rtl="0" algn="l">
              <a:spcBef>
                <a:spcPts val="0"/>
              </a:spcBef>
              <a:spcAft>
                <a:spcPts val="0"/>
              </a:spcAft>
              <a:buNone/>
            </a:pPr>
            <a:r>
              <a:rPr lang="ja-JP"/>
              <a:t>中山芳一准教授の理論に基づいてお話しいたします。</a:t>
            </a:r>
            <a:endParaRPr/>
          </a:p>
        </p:txBody>
      </p:sp>
      <p:sp>
        <p:nvSpPr>
          <p:cNvPr id="202" name="Google Shape;202;p9:notes"/>
          <p:cNvSpPr txBox="1"/>
          <p:nvPr>
            <p:ph idx="12" type="sldNum"/>
          </p:nvPr>
        </p:nvSpPr>
        <p:spPr>
          <a:xfrm>
            <a:off x="4023991" y="9721110"/>
            <a:ext cx="3078428" cy="513507"/>
          </a:xfrm>
          <a:prstGeom prst="rect">
            <a:avLst/>
          </a:prstGeom>
          <a:noFill/>
          <a:ln>
            <a:noFill/>
          </a:ln>
        </p:spPr>
        <p:txBody>
          <a:bodyPr anchorCtr="0" anchor="b" bIns="47850" lIns="95725" spcFirstLastPara="1" rIns="95725" wrap="square" tIns="47850">
            <a:noAutofit/>
          </a:bodyPr>
          <a:lstStyle/>
          <a:p>
            <a:pPr indent="0" lvl="0" marL="0" rtl="0" algn="r">
              <a:spcBef>
                <a:spcPts val="0"/>
              </a:spcBef>
              <a:spcAft>
                <a:spcPts val="0"/>
              </a:spcAft>
              <a:buNone/>
            </a:pPr>
            <a:fld id="{00000000-1234-1234-1234-123412341234}" type="slidenum">
              <a:rPr lang="ja-JP"/>
              <a:t>‹#›</a:t>
            </a:fld>
            <a:endParaRPr/>
          </a:p>
        </p:txBody>
      </p:sp>
      <p:sp>
        <p:nvSpPr>
          <p:cNvPr id="203" name="Google Shape;203;p9:notes"/>
          <p:cNvSpPr txBox="1"/>
          <p:nvPr>
            <p:ph idx="11" type="ftr"/>
          </p:nvPr>
        </p:nvSpPr>
        <p:spPr>
          <a:xfrm>
            <a:off x="0" y="9721110"/>
            <a:ext cx="3078428" cy="513507"/>
          </a:xfrm>
          <a:prstGeom prst="rect">
            <a:avLst/>
          </a:prstGeom>
          <a:noFill/>
          <a:ln>
            <a:noFill/>
          </a:ln>
        </p:spPr>
        <p:txBody>
          <a:bodyPr anchorCtr="0" anchor="b" bIns="47850" lIns="95725" spcFirstLastPara="1" rIns="95725" wrap="square" tIns="47850">
            <a:noAutofit/>
          </a:bodyPr>
          <a:lstStyle/>
          <a:p>
            <a:pPr indent="0" lvl="0" marL="0" rtl="0" algn="l">
              <a:spcBef>
                <a:spcPts val="0"/>
              </a:spcBef>
              <a:spcAft>
                <a:spcPts val="0"/>
              </a:spcAft>
              <a:buNone/>
            </a:pPr>
            <a:r>
              <a:rPr lang="ja-JP"/>
              <a:t>2-28</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 スライド" type="title">
  <p:cSld name="TITLE">
    <p:spTree>
      <p:nvGrpSpPr>
        <p:cNvPr id="15" name="Shape 15"/>
        <p:cNvGrpSpPr/>
        <p:nvPr/>
      </p:nvGrpSpPr>
      <p:grpSpPr>
        <a:xfrm>
          <a:off x="0" y="0"/>
          <a:ext cx="0" cy="0"/>
          <a:chOff x="0" y="0"/>
          <a:chExt cx="0" cy="0"/>
        </a:xfrm>
      </p:grpSpPr>
      <p:sp>
        <p:nvSpPr>
          <p:cNvPr id="16" name="Google Shape;16;p18"/>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18"/>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縦書きテキスト" type="vertTx">
  <p:cSld name="VERTICAL_TEXT">
    <p:spTree>
      <p:nvGrpSpPr>
        <p:cNvPr id="72" name="Shape 72"/>
        <p:cNvGrpSpPr/>
        <p:nvPr/>
      </p:nvGrpSpPr>
      <p:grpSpPr>
        <a:xfrm>
          <a:off x="0" y="0"/>
          <a:ext cx="0" cy="0"/>
          <a:chOff x="0" y="0"/>
          <a:chExt cx="0" cy="0"/>
        </a:xfrm>
      </p:grpSpPr>
      <p:sp>
        <p:nvSpPr>
          <p:cNvPr id="73" name="Google Shape;73;p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27"/>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縦書きタイトルと&#10;縦書きテキスト" type="vertTitleAndTx">
  <p:cSld name="VERTICAL_TITLE_AND_VERTICAL_TEXT">
    <p:spTree>
      <p:nvGrpSpPr>
        <p:cNvPr id="78" name="Shape 78"/>
        <p:cNvGrpSpPr/>
        <p:nvPr/>
      </p:nvGrpSpPr>
      <p:grpSpPr>
        <a:xfrm>
          <a:off x="0" y="0"/>
          <a:ext cx="0" cy="0"/>
          <a:chOff x="0" y="0"/>
          <a:chExt cx="0" cy="0"/>
        </a:xfrm>
      </p:grpSpPr>
      <p:sp>
        <p:nvSpPr>
          <p:cNvPr id="79" name="Google Shape;79;p28"/>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8"/>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とコンテンツ" type="obj">
  <p:cSld name="OBJECT">
    <p:spTree>
      <p:nvGrpSpPr>
        <p:cNvPr id="21" name="Shape 21"/>
        <p:cNvGrpSpPr/>
        <p:nvPr/>
      </p:nvGrpSpPr>
      <p:grpSpPr>
        <a:xfrm>
          <a:off x="0" y="0"/>
          <a:ext cx="0" cy="0"/>
          <a:chOff x="0" y="0"/>
          <a:chExt cx="0" cy="0"/>
        </a:xfrm>
      </p:grpSpPr>
      <p:sp>
        <p:nvSpPr>
          <p:cNvPr id="22" name="Google Shape;22;p1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19"/>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セクション見出し" type="secHead">
  <p:cSld name="SECTION_HEADER">
    <p:spTree>
      <p:nvGrpSpPr>
        <p:cNvPr id="27" name="Shape 27"/>
        <p:cNvGrpSpPr/>
        <p:nvPr/>
      </p:nvGrpSpPr>
      <p:grpSpPr>
        <a:xfrm>
          <a:off x="0" y="0"/>
          <a:ext cx="0" cy="0"/>
          <a:chOff x="0" y="0"/>
          <a:chExt cx="0" cy="0"/>
        </a:xfrm>
      </p:grpSpPr>
      <p:sp>
        <p:nvSpPr>
          <p:cNvPr id="28" name="Google Shape;28;p20"/>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20"/>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つのコンテンツ" type="twoObj">
  <p:cSld name="TWO_OBJECTS">
    <p:spTree>
      <p:nvGrpSpPr>
        <p:cNvPr id="33" name="Shape 33"/>
        <p:cNvGrpSpPr/>
        <p:nvPr/>
      </p:nvGrpSpPr>
      <p:grpSpPr>
        <a:xfrm>
          <a:off x="0" y="0"/>
          <a:ext cx="0" cy="0"/>
          <a:chOff x="0" y="0"/>
          <a:chExt cx="0" cy="0"/>
        </a:xfrm>
      </p:grpSpPr>
      <p:sp>
        <p:nvSpPr>
          <p:cNvPr id="34" name="Google Shape;34;p2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5" name="Google Shape;35;p21"/>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21"/>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比較" type="twoTxTwoObj">
  <p:cSld name="TWO_OBJECTS_WITH_TEXT">
    <p:spTree>
      <p:nvGrpSpPr>
        <p:cNvPr id="40" name="Shape 40"/>
        <p:cNvGrpSpPr/>
        <p:nvPr/>
      </p:nvGrpSpPr>
      <p:grpSpPr>
        <a:xfrm>
          <a:off x="0" y="0"/>
          <a:ext cx="0" cy="0"/>
          <a:chOff x="0" y="0"/>
          <a:chExt cx="0" cy="0"/>
        </a:xfrm>
      </p:grpSpPr>
      <p:sp>
        <p:nvSpPr>
          <p:cNvPr id="41" name="Google Shape;41;p22"/>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2" name="Google Shape;42;p22"/>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22"/>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22"/>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22"/>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のみ" type="titleOnly">
  <p:cSld name="TITLE_ONLY">
    <p:spTree>
      <p:nvGrpSpPr>
        <p:cNvPr id="49" name="Shape 49"/>
        <p:cNvGrpSpPr/>
        <p:nvPr/>
      </p:nvGrpSpPr>
      <p:grpSpPr>
        <a:xfrm>
          <a:off x="0" y="0"/>
          <a:ext cx="0" cy="0"/>
          <a:chOff x="0" y="0"/>
          <a:chExt cx="0" cy="0"/>
        </a:xfrm>
      </p:grpSpPr>
      <p:sp>
        <p:nvSpPr>
          <p:cNvPr id="50" name="Google Shape;50;p2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白紙" type="blank">
  <p:cSld name="BLANK">
    <p:spTree>
      <p:nvGrpSpPr>
        <p:cNvPr id="54" name="Shape 54"/>
        <p:cNvGrpSpPr/>
        <p:nvPr/>
      </p:nvGrpSpPr>
      <p:grpSpPr>
        <a:xfrm>
          <a:off x="0" y="0"/>
          <a:ext cx="0" cy="0"/>
          <a:chOff x="0" y="0"/>
          <a:chExt cx="0" cy="0"/>
        </a:xfrm>
      </p:grpSpPr>
      <p:sp>
        <p:nvSpPr>
          <p:cNvPr id="55" name="Google Shape;55;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コンテンツ" type="objTx">
  <p:cSld name="OBJECT_WITH_CAPTION_TEXT">
    <p:spTree>
      <p:nvGrpSpPr>
        <p:cNvPr id="58" name="Shape 58"/>
        <p:cNvGrpSpPr/>
        <p:nvPr/>
      </p:nvGrpSpPr>
      <p:grpSpPr>
        <a:xfrm>
          <a:off x="0" y="0"/>
          <a:ext cx="0" cy="0"/>
          <a:chOff x="0" y="0"/>
          <a:chExt cx="0" cy="0"/>
        </a:xfrm>
      </p:grpSpPr>
      <p:sp>
        <p:nvSpPr>
          <p:cNvPr id="59" name="Google Shape;59;p25"/>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25"/>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25"/>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タイトル付きの図" type="picTx">
  <p:cSld name="PICTURE_WITH_CAPTION_TEXT">
    <p:spTree>
      <p:nvGrpSpPr>
        <p:cNvPr id="65" name="Shape 65"/>
        <p:cNvGrpSpPr/>
        <p:nvPr/>
      </p:nvGrpSpPr>
      <p:grpSpPr>
        <a:xfrm>
          <a:off x="0" y="0"/>
          <a:ext cx="0" cy="0"/>
          <a:chOff x="0" y="0"/>
          <a:chExt cx="0" cy="0"/>
        </a:xfrm>
      </p:grpSpPr>
      <p:sp>
        <p:nvSpPr>
          <p:cNvPr id="66" name="Google Shape;66;p2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Arial"/>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26"/>
          <p:cNvSpPr/>
          <p:nvPr>
            <p:ph idx="2" type="pic"/>
          </p:nvPr>
        </p:nvSpPr>
        <p:spPr>
          <a:xfrm>
            <a:off x="5183188" y="987425"/>
            <a:ext cx="6172200" cy="4873625"/>
          </a:xfrm>
          <a:prstGeom prst="rect">
            <a:avLst/>
          </a:prstGeom>
          <a:noFill/>
          <a:ln>
            <a:noFill/>
          </a:ln>
        </p:spPr>
      </p:sp>
      <p:sp>
        <p:nvSpPr>
          <p:cNvPr id="68" name="Google Shape;68;p26"/>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ja-JP"/>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CCFFCC"/>
        </a:solidFill>
      </p:bgPr>
    </p:bg>
    <p:spTree>
      <p:nvGrpSpPr>
        <p:cNvPr id="9" name="Shape 9"/>
        <p:cNvGrpSpPr/>
        <p:nvPr/>
      </p:nvGrpSpPr>
      <p:grpSpPr>
        <a:xfrm>
          <a:off x="0" y="0"/>
          <a:ext cx="0" cy="0"/>
          <a:chOff x="0" y="0"/>
          <a:chExt cx="0" cy="0"/>
        </a:xfrm>
      </p:grpSpPr>
      <p:sp>
        <p:nvSpPr>
          <p:cNvPr id="10" name="Google Shape;10;p1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Arial"/>
              <a:buNone/>
              <a:defRPr b="0" i="0" sz="4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2" name="Google Shape;12;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3" name="Google Shape;13;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4" name="Google Shape;14;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Arial"/>
                <a:ea typeface="Arial"/>
                <a:cs typeface="Arial"/>
                <a:sym typeface="Arial"/>
              </a:defRPr>
            </a:lvl1pPr>
            <a:lvl2pPr indent="0" lvl="1" marL="0" marR="0" rtl="0" algn="r">
              <a:spcBef>
                <a:spcPts val="0"/>
              </a:spcBef>
              <a:buNone/>
              <a:defRPr b="0" i="0" sz="1200" u="none" cap="none" strike="noStrike">
                <a:solidFill>
                  <a:srgbClr val="888888"/>
                </a:solidFill>
                <a:latin typeface="Arial"/>
                <a:ea typeface="Arial"/>
                <a:cs typeface="Arial"/>
                <a:sym typeface="Arial"/>
              </a:defRPr>
            </a:lvl2pPr>
            <a:lvl3pPr indent="0" lvl="2" marL="0" marR="0" rtl="0" algn="r">
              <a:spcBef>
                <a:spcPts val="0"/>
              </a:spcBef>
              <a:buNone/>
              <a:defRPr b="0" i="0" sz="1200" u="none" cap="none" strike="noStrike">
                <a:solidFill>
                  <a:srgbClr val="888888"/>
                </a:solidFill>
                <a:latin typeface="Arial"/>
                <a:ea typeface="Arial"/>
                <a:cs typeface="Arial"/>
                <a:sym typeface="Arial"/>
              </a:defRPr>
            </a:lvl3pPr>
            <a:lvl4pPr indent="0" lvl="3" marL="0" marR="0" rtl="0" algn="r">
              <a:spcBef>
                <a:spcPts val="0"/>
              </a:spcBef>
              <a:buNone/>
              <a:defRPr b="0" i="0" sz="1200" u="none" cap="none" strike="noStrike">
                <a:solidFill>
                  <a:srgbClr val="888888"/>
                </a:solidFill>
                <a:latin typeface="Arial"/>
                <a:ea typeface="Arial"/>
                <a:cs typeface="Arial"/>
                <a:sym typeface="Arial"/>
              </a:defRPr>
            </a:lvl4pPr>
            <a:lvl5pPr indent="0" lvl="4" marL="0" marR="0" rtl="0" algn="r">
              <a:spcBef>
                <a:spcPts val="0"/>
              </a:spcBef>
              <a:buNone/>
              <a:defRPr b="0" i="0" sz="1200" u="none" cap="none" strike="noStrike">
                <a:solidFill>
                  <a:srgbClr val="888888"/>
                </a:solidFill>
                <a:latin typeface="Arial"/>
                <a:ea typeface="Arial"/>
                <a:cs typeface="Arial"/>
                <a:sym typeface="Arial"/>
              </a:defRPr>
            </a:lvl5pPr>
            <a:lvl6pPr indent="0" lvl="5" marL="0" marR="0" rtl="0" algn="r">
              <a:spcBef>
                <a:spcPts val="0"/>
              </a:spcBef>
              <a:buNone/>
              <a:defRPr b="0" i="0" sz="1200" u="none" cap="none" strike="noStrike">
                <a:solidFill>
                  <a:srgbClr val="888888"/>
                </a:solidFill>
                <a:latin typeface="Arial"/>
                <a:ea typeface="Arial"/>
                <a:cs typeface="Arial"/>
                <a:sym typeface="Arial"/>
              </a:defRPr>
            </a:lvl6pPr>
            <a:lvl7pPr indent="0" lvl="6" marL="0" marR="0" rtl="0" algn="r">
              <a:spcBef>
                <a:spcPts val="0"/>
              </a:spcBef>
              <a:buNone/>
              <a:defRPr b="0" i="0" sz="1200" u="none" cap="none" strike="noStrike">
                <a:solidFill>
                  <a:srgbClr val="888888"/>
                </a:solidFill>
                <a:latin typeface="Arial"/>
                <a:ea typeface="Arial"/>
                <a:cs typeface="Arial"/>
                <a:sym typeface="Arial"/>
              </a:defRPr>
            </a:lvl7pPr>
            <a:lvl8pPr indent="0" lvl="7" marL="0" marR="0" rtl="0" algn="r">
              <a:spcBef>
                <a:spcPts val="0"/>
              </a:spcBef>
              <a:buNone/>
              <a:defRPr b="0" i="0" sz="1200" u="none" cap="none" strike="noStrike">
                <a:solidFill>
                  <a:srgbClr val="888888"/>
                </a:solidFill>
                <a:latin typeface="Arial"/>
                <a:ea typeface="Arial"/>
                <a:cs typeface="Arial"/>
                <a:sym typeface="Arial"/>
              </a:defRPr>
            </a:lvl8pPr>
            <a:lvl9pPr indent="0" lvl="8" marL="0" marR="0" rtl="0" algn="r">
              <a:spcBef>
                <a:spcPts val="0"/>
              </a:spcBef>
              <a:buNone/>
              <a:defRPr b="0" i="0" sz="12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ja-JP"/>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 Id="rId4" Type="http://schemas.openxmlformats.org/officeDocument/2006/relationships/image" Target="../media/image14.png"/><Relationship Id="rId5"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png"/><Relationship Id="rId4" Type="http://schemas.openxmlformats.org/officeDocument/2006/relationships/image" Target="../media/image16.jpg"/><Relationship Id="rId5"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1.png"/><Relationship Id="rId5" Type="http://schemas.openxmlformats.org/officeDocument/2006/relationships/image" Target="../media/image3.png"/><Relationship Id="rId6"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
          <p:cNvSpPr txBox="1"/>
          <p:nvPr/>
        </p:nvSpPr>
        <p:spPr>
          <a:xfrm>
            <a:off x="3733569" y="5795140"/>
            <a:ext cx="4134465"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ja-JP" sz="2800" u="none" cap="none" strike="noStrike">
                <a:solidFill>
                  <a:schemeClr val="dk1"/>
                </a:solidFill>
                <a:latin typeface="Arial"/>
                <a:ea typeface="Arial"/>
                <a:cs typeface="Arial"/>
                <a:sym typeface="Arial"/>
              </a:rPr>
              <a:t>長期研修員　小林　育美</a:t>
            </a:r>
            <a:endParaRPr sz="2800">
              <a:solidFill>
                <a:schemeClr val="dk1"/>
              </a:solidFill>
              <a:latin typeface="Arial"/>
              <a:ea typeface="Arial"/>
              <a:cs typeface="Arial"/>
              <a:sym typeface="Arial"/>
            </a:endParaRPr>
          </a:p>
        </p:txBody>
      </p:sp>
      <p:sp>
        <p:nvSpPr>
          <p:cNvPr id="90" name="Google Shape;90;p1"/>
          <p:cNvSpPr txBox="1"/>
          <p:nvPr/>
        </p:nvSpPr>
        <p:spPr>
          <a:xfrm>
            <a:off x="1271107" y="441550"/>
            <a:ext cx="8186857"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400">
                <a:solidFill>
                  <a:schemeClr val="dk1"/>
                </a:solidFill>
                <a:latin typeface="Arial"/>
                <a:ea typeface="Arial"/>
                <a:cs typeface="Arial"/>
                <a:sym typeface="Arial"/>
              </a:rPr>
              <a:t>群馬県総合教育センター</a:t>
            </a:r>
            <a:endParaRPr sz="2400">
              <a:solidFill>
                <a:schemeClr val="dk1"/>
              </a:solidFill>
              <a:latin typeface="Arial"/>
              <a:ea typeface="Arial"/>
              <a:cs typeface="Arial"/>
              <a:sym typeface="Arial"/>
            </a:endParaRPr>
          </a:p>
          <a:p>
            <a:pPr indent="0" lvl="0" marL="0" marR="0" rtl="0" algn="l">
              <a:spcBef>
                <a:spcPts val="0"/>
              </a:spcBef>
              <a:spcAft>
                <a:spcPts val="0"/>
              </a:spcAft>
              <a:buNone/>
            </a:pPr>
            <a:r>
              <a:rPr lang="ja-JP" sz="2400">
                <a:solidFill>
                  <a:schemeClr val="dk1"/>
                </a:solidFill>
                <a:latin typeface="Arial"/>
                <a:ea typeface="Arial"/>
                <a:cs typeface="Arial"/>
                <a:sym typeface="Arial"/>
              </a:rPr>
              <a:t>令和５年度　長期研修員作成　高校教員向け研修用動画</a:t>
            </a:r>
            <a:endParaRPr sz="2400">
              <a:solidFill>
                <a:schemeClr val="dk1"/>
              </a:solidFill>
              <a:latin typeface="Arial"/>
              <a:ea typeface="Arial"/>
              <a:cs typeface="Arial"/>
              <a:sym typeface="Arial"/>
            </a:endParaRPr>
          </a:p>
        </p:txBody>
      </p:sp>
      <p:pic>
        <p:nvPicPr>
          <p:cNvPr id="91" name="Google Shape;91;p1"/>
          <p:cNvPicPr preferRelativeResize="0"/>
          <p:nvPr/>
        </p:nvPicPr>
        <p:blipFill rotWithShape="1">
          <a:blip r:embed="rId3">
            <a:alphaModFix/>
          </a:blip>
          <a:srcRect b="0" l="0" r="0" t="0"/>
          <a:stretch/>
        </p:blipFill>
        <p:spPr>
          <a:xfrm>
            <a:off x="151941" y="466691"/>
            <a:ext cx="999266" cy="868215"/>
          </a:xfrm>
          <a:prstGeom prst="rect">
            <a:avLst/>
          </a:prstGeom>
          <a:noFill/>
          <a:ln>
            <a:noFill/>
          </a:ln>
        </p:spPr>
      </p:pic>
      <p:sp>
        <p:nvSpPr>
          <p:cNvPr id="92" name="Google Shape;92;p1"/>
          <p:cNvSpPr/>
          <p:nvPr/>
        </p:nvSpPr>
        <p:spPr>
          <a:xfrm>
            <a:off x="875454" y="1887008"/>
            <a:ext cx="10423899" cy="2598369"/>
          </a:xfrm>
          <a:prstGeom prst="rect">
            <a:avLst/>
          </a:prstGeom>
          <a:solidFill>
            <a:srgbClr val="F8FEAC"/>
          </a:solidFill>
          <a:ln cap="flat" cmpd="sng" w="12700">
            <a:solidFill>
              <a:srgbClr val="DFCEFE"/>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br>
              <a:rPr lang="ja-JP" sz="4300">
                <a:solidFill>
                  <a:srgbClr val="6C2E9A"/>
                </a:solidFill>
                <a:latin typeface="Arial"/>
                <a:ea typeface="Arial"/>
                <a:cs typeface="Arial"/>
                <a:sym typeface="Arial"/>
              </a:rPr>
            </a:br>
            <a:r>
              <a:rPr lang="ja-JP" sz="4300">
                <a:solidFill>
                  <a:srgbClr val="6C2E9A"/>
                </a:solidFill>
                <a:latin typeface="Arial"/>
                <a:ea typeface="Arial"/>
                <a:cs typeface="Arial"/>
                <a:sym typeface="Arial"/>
              </a:rPr>
              <a:t>10分でわかる非認知能力の基本</a:t>
            </a:r>
            <a:br>
              <a:rPr lang="ja-JP" sz="1800">
                <a:solidFill>
                  <a:srgbClr val="6C2E9A"/>
                </a:solidFill>
                <a:latin typeface="Arial"/>
                <a:ea typeface="Arial"/>
                <a:cs typeface="Arial"/>
                <a:sym typeface="Arial"/>
              </a:rPr>
            </a:br>
            <a:br>
              <a:rPr lang="ja-JP" sz="3500">
                <a:solidFill>
                  <a:srgbClr val="6C2E9A"/>
                </a:solidFill>
                <a:latin typeface="Arial"/>
                <a:ea typeface="Arial"/>
                <a:cs typeface="Arial"/>
                <a:sym typeface="Arial"/>
              </a:rPr>
            </a:br>
            <a:r>
              <a:rPr b="1" lang="ja-JP" sz="3500">
                <a:solidFill>
                  <a:srgbClr val="6C2E9A"/>
                </a:solidFill>
                <a:latin typeface="Arial"/>
                <a:ea typeface="Arial"/>
                <a:cs typeface="Arial"/>
                <a:sym typeface="Arial"/>
              </a:rPr>
              <a:t>―教育現場で認知能力と一体的に育てるには―</a:t>
            </a:r>
            <a:endParaRPr/>
          </a:p>
          <a:p>
            <a:pPr indent="0" lvl="0" marL="0" marR="0" rtl="0" algn="ctr">
              <a:spcBef>
                <a:spcPts val="0"/>
              </a:spcBef>
              <a:spcAft>
                <a:spcPts val="0"/>
              </a:spcAft>
              <a:buNone/>
            </a:pPr>
            <a:r>
              <a:t/>
            </a:r>
            <a:endParaRPr sz="3600">
              <a:solidFill>
                <a:srgbClr val="6C2E9A"/>
              </a:solidFill>
              <a:latin typeface="Arial"/>
              <a:ea typeface="Arial"/>
              <a:cs typeface="Arial"/>
              <a:sym typeface="Arial"/>
            </a:endParaRPr>
          </a:p>
        </p:txBody>
      </p:sp>
      <p:sp>
        <p:nvSpPr>
          <p:cNvPr id="93" name="Google Shape;93;p1"/>
          <p:cNvSpPr txBox="1"/>
          <p:nvPr/>
        </p:nvSpPr>
        <p:spPr>
          <a:xfrm>
            <a:off x="-8594" y="-10937"/>
            <a:ext cx="12192000" cy="326572"/>
          </a:xfrm>
          <a:prstGeom prst="rect">
            <a:avLst/>
          </a:prstGeom>
          <a:solidFill>
            <a:srgbClr val="6C2E9A"/>
          </a:solidFill>
          <a:ln>
            <a:noFill/>
          </a:ln>
        </p:spPr>
        <p:txBody>
          <a:bodyPr anchorCtr="0" anchor="b" bIns="45700" lIns="91425" spcFirstLastPara="1" rIns="91425" wrap="square" tIns="45700">
            <a:normAutofit fontScale="67500" lnSpcReduction="20000"/>
          </a:bodyPr>
          <a:lstStyle/>
          <a:p>
            <a:pPr indent="0" lvl="0" marL="0" marR="0" rtl="0" algn="ctr">
              <a:lnSpc>
                <a:spcPct val="90000"/>
              </a:lnSpc>
              <a:spcBef>
                <a:spcPts val="0"/>
              </a:spcBef>
              <a:spcAft>
                <a:spcPts val="0"/>
              </a:spcAft>
              <a:buClr>
                <a:schemeClr val="dk1"/>
              </a:buClr>
              <a:buSzPct val="100000"/>
              <a:buFont typeface="Arial"/>
              <a:buNone/>
            </a:pPr>
            <a:r>
              <a:t/>
            </a:r>
            <a:endParaRPr b="0" sz="2800" u="none">
              <a:solidFill>
                <a:schemeClr val="lt1"/>
              </a:solidFill>
              <a:latin typeface="Arial"/>
              <a:ea typeface="Arial"/>
              <a:cs typeface="Arial"/>
              <a:sym typeface="Arial"/>
            </a:endParaRPr>
          </a:p>
        </p:txBody>
      </p:sp>
      <p:sp>
        <p:nvSpPr>
          <p:cNvPr id="94" name="Google Shape;94;p1"/>
          <p:cNvSpPr txBox="1"/>
          <p:nvPr/>
        </p:nvSpPr>
        <p:spPr>
          <a:xfrm>
            <a:off x="0" y="6563344"/>
            <a:ext cx="12192000" cy="326572"/>
          </a:xfrm>
          <a:prstGeom prst="rect">
            <a:avLst/>
          </a:prstGeom>
          <a:solidFill>
            <a:srgbClr val="6C2E9A"/>
          </a:solidFill>
          <a:ln>
            <a:noFill/>
          </a:ln>
        </p:spPr>
        <p:txBody>
          <a:bodyPr anchorCtr="0" anchor="b" bIns="45700" lIns="91425" spcFirstLastPara="1" rIns="91425" wrap="square" tIns="45700">
            <a:noAutofit/>
          </a:bodyPr>
          <a:lstStyle/>
          <a:p>
            <a:pPr indent="0" lvl="0" marL="0" marR="0" rtl="0" algn="ctr">
              <a:lnSpc>
                <a:spcPct val="90000"/>
              </a:lnSpc>
              <a:spcBef>
                <a:spcPts val="0"/>
              </a:spcBef>
              <a:spcAft>
                <a:spcPts val="0"/>
              </a:spcAft>
              <a:buClr>
                <a:schemeClr val="dk1"/>
              </a:buClr>
              <a:buSzPts val="2200"/>
              <a:buFont typeface="Arial"/>
              <a:buNone/>
            </a:pPr>
            <a:r>
              <a:t/>
            </a:r>
            <a:endParaRPr b="0" sz="2200" u="none">
              <a:solidFill>
                <a:schemeClr val="lt1"/>
              </a:solidFill>
              <a:latin typeface="Arial"/>
              <a:ea typeface="Arial"/>
              <a:cs typeface="Arial"/>
              <a:sym typeface="Arial"/>
            </a:endParaRPr>
          </a:p>
        </p:txBody>
      </p:sp>
      <p:pic>
        <p:nvPicPr>
          <p:cNvPr id="95" name="Google Shape;95;p1"/>
          <p:cNvPicPr preferRelativeResize="0"/>
          <p:nvPr/>
        </p:nvPicPr>
        <p:blipFill rotWithShape="1">
          <a:blip r:embed="rId4">
            <a:alphaModFix/>
          </a:blip>
          <a:srcRect b="10114" l="0" r="0" t="0"/>
          <a:stretch/>
        </p:blipFill>
        <p:spPr>
          <a:xfrm>
            <a:off x="9409221" y="4567537"/>
            <a:ext cx="1890132" cy="191364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sp>
        <p:nvSpPr>
          <p:cNvPr id="212" name="Google Shape;212;p10"/>
          <p:cNvSpPr/>
          <p:nvPr/>
        </p:nvSpPr>
        <p:spPr>
          <a:xfrm>
            <a:off x="2398380" y="1997269"/>
            <a:ext cx="6761285" cy="3849015"/>
          </a:xfrm>
          <a:prstGeom prst="donut">
            <a:avLst>
              <a:gd fmla="val 25000" name="adj"/>
            </a:avLst>
          </a:prstGeom>
          <a:solidFill>
            <a:srgbClr val="FFC000">
              <a:alpha val="44705"/>
            </a:srgbClr>
          </a:solidFill>
          <a:ln cap="flat" cmpd="sng" w="12700">
            <a:solidFill>
              <a:srgbClr val="BA8C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Arial"/>
              <a:ea typeface="Arial"/>
              <a:cs typeface="Arial"/>
              <a:sym typeface="Arial"/>
            </a:endParaRPr>
          </a:p>
        </p:txBody>
      </p:sp>
      <p:sp>
        <p:nvSpPr>
          <p:cNvPr id="213" name="Google Shape;213;p10"/>
          <p:cNvSpPr/>
          <p:nvPr/>
        </p:nvSpPr>
        <p:spPr>
          <a:xfrm>
            <a:off x="3337368" y="1482231"/>
            <a:ext cx="4435366" cy="2142843"/>
          </a:xfrm>
          <a:prstGeom prst="roundRect">
            <a:avLst>
              <a:gd fmla="val 16667" name="adj"/>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4400">
                <a:solidFill>
                  <a:srgbClr val="FFFF00"/>
                </a:solidFill>
                <a:latin typeface="Arial"/>
                <a:ea typeface="Arial"/>
                <a:cs typeface="Arial"/>
                <a:sym typeface="Arial"/>
              </a:rPr>
              <a:t>自分を高める力</a:t>
            </a:r>
            <a:br>
              <a:rPr lang="ja-JP" sz="4400">
                <a:solidFill>
                  <a:srgbClr val="FFFF00"/>
                </a:solidFill>
                <a:latin typeface="Arial"/>
                <a:ea typeface="Arial"/>
                <a:cs typeface="Arial"/>
                <a:sym typeface="Arial"/>
              </a:rPr>
            </a:br>
            <a:r>
              <a:rPr lang="ja-JP" sz="2800">
                <a:solidFill>
                  <a:schemeClr val="lt1"/>
                </a:solidFill>
                <a:latin typeface="Arial"/>
                <a:ea typeface="Arial"/>
                <a:cs typeface="Arial"/>
                <a:sym typeface="Arial"/>
              </a:rPr>
              <a:t>意欲・向上心・</a:t>
            </a:r>
            <a:endParaRPr sz="2800">
              <a:solidFill>
                <a:schemeClr val="lt1"/>
              </a:solidFill>
              <a:latin typeface="Arial"/>
              <a:ea typeface="Arial"/>
              <a:cs typeface="Arial"/>
              <a:sym typeface="Arial"/>
            </a:endParaRPr>
          </a:p>
          <a:p>
            <a:pPr indent="0" lvl="0" marL="0" marR="0" rtl="0" algn="ctr">
              <a:spcBef>
                <a:spcPts val="0"/>
              </a:spcBef>
              <a:spcAft>
                <a:spcPts val="0"/>
              </a:spcAft>
              <a:buNone/>
            </a:pPr>
            <a:r>
              <a:rPr lang="ja-JP" sz="2800">
                <a:solidFill>
                  <a:schemeClr val="lt1"/>
                </a:solidFill>
                <a:latin typeface="Arial"/>
                <a:ea typeface="Arial"/>
                <a:cs typeface="Arial"/>
                <a:sym typeface="Arial"/>
              </a:rPr>
              <a:t>自信・自尊感情など</a:t>
            </a:r>
            <a:endParaRPr sz="2800">
              <a:solidFill>
                <a:schemeClr val="lt1"/>
              </a:solidFill>
              <a:latin typeface="Arial"/>
              <a:ea typeface="Arial"/>
              <a:cs typeface="Arial"/>
              <a:sym typeface="Arial"/>
            </a:endParaRPr>
          </a:p>
        </p:txBody>
      </p:sp>
      <p:sp>
        <p:nvSpPr>
          <p:cNvPr id="214" name="Google Shape;214;p10"/>
          <p:cNvSpPr/>
          <p:nvPr/>
        </p:nvSpPr>
        <p:spPr>
          <a:xfrm>
            <a:off x="643280" y="3769645"/>
            <a:ext cx="4335216" cy="2388380"/>
          </a:xfrm>
          <a:prstGeom prst="roundRect">
            <a:avLst>
              <a:gd fmla="val 16667" name="adj"/>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b="1" lang="ja-JP" sz="3800">
                <a:solidFill>
                  <a:srgbClr val="FFFF00"/>
                </a:solidFill>
                <a:latin typeface="Arial"/>
                <a:ea typeface="Arial"/>
                <a:cs typeface="Arial"/>
                <a:sym typeface="Arial"/>
              </a:rPr>
              <a:t>自分と向き合う力</a:t>
            </a:r>
            <a:br>
              <a:rPr b="1" lang="ja-JP" sz="3800">
                <a:solidFill>
                  <a:srgbClr val="FFFF00"/>
                </a:solidFill>
                <a:latin typeface="Arial"/>
                <a:ea typeface="Arial"/>
                <a:cs typeface="Arial"/>
                <a:sym typeface="Arial"/>
              </a:rPr>
            </a:br>
            <a:r>
              <a:rPr lang="ja-JP" sz="2800">
                <a:solidFill>
                  <a:schemeClr val="lt1"/>
                </a:solidFill>
                <a:latin typeface="Arial"/>
                <a:ea typeface="Arial"/>
                <a:cs typeface="Arial"/>
                <a:sym typeface="Arial"/>
              </a:rPr>
              <a:t>自制心・忍耐力・レジリエンス（回復力）など</a:t>
            </a:r>
            <a:endParaRPr sz="2800">
              <a:solidFill>
                <a:schemeClr val="lt1"/>
              </a:solidFill>
              <a:latin typeface="Arial"/>
              <a:ea typeface="Arial"/>
              <a:cs typeface="Arial"/>
              <a:sym typeface="Arial"/>
            </a:endParaRPr>
          </a:p>
        </p:txBody>
      </p:sp>
      <p:sp>
        <p:nvSpPr>
          <p:cNvPr id="215" name="Google Shape;215;p10"/>
          <p:cNvSpPr/>
          <p:nvPr/>
        </p:nvSpPr>
        <p:spPr>
          <a:xfrm>
            <a:off x="6096000" y="3714498"/>
            <a:ext cx="4725169" cy="2373549"/>
          </a:xfrm>
          <a:prstGeom prst="roundRect">
            <a:avLst>
              <a:gd fmla="val 16667" name="adj"/>
            </a:avLst>
          </a:prstGeom>
          <a:solidFill>
            <a:schemeClr val="accent1"/>
          </a:solidFill>
          <a:ln cap="flat" cmpd="sng" w="12700">
            <a:solidFill>
              <a:srgbClr val="31538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3800">
                <a:solidFill>
                  <a:srgbClr val="FFFF00"/>
                </a:solidFill>
                <a:latin typeface="Arial"/>
                <a:ea typeface="Arial"/>
                <a:cs typeface="Arial"/>
                <a:sym typeface="Arial"/>
              </a:rPr>
              <a:t>他者とつながる力</a:t>
            </a:r>
            <a:br>
              <a:rPr lang="ja-JP" sz="3800">
                <a:solidFill>
                  <a:srgbClr val="FFFF00"/>
                </a:solidFill>
                <a:latin typeface="Arial"/>
                <a:ea typeface="Arial"/>
                <a:cs typeface="Arial"/>
                <a:sym typeface="Arial"/>
              </a:rPr>
            </a:br>
            <a:r>
              <a:rPr lang="ja-JP" sz="2800">
                <a:solidFill>
                  <a:schemeClr val="lt1"/>
                </a:solidFill>
                <a:latin typeface="Arial"/>
                <a:ea typeface="Arial"/>
                <a:cs typeface="Arial"/>
                <a:sym typeface="Arial"/>
              </a:rPr>
              <a:t>コミュニケーション力・</a:t>
            </a:r>
            <a:endParaRPr sz="2800">
              <a:solidFill>
                <a:schemeClr val="lt1"/>
              </a:solidFill>
              <a:latin typeface="Arial"/>
              <a:ea typeface="Arial"/>
              <a:cs typeface="Arial"/>
              <a:sym typeface="Arial"/>
            </a:endParaRPr>
          </a:p>
          <a:p>
            <a:pPr indent="0" lvl="0" marL="0" marR="0" rtl="0" algn="ctr">
              <a:spcBef>
                <a:spcPts val="0"/>
              </a:spcBef>
              <a:spcAft>
                <a:spcPts val="0"/>
              </a:spcAft>
              <a:buNone/>
            </a:pPr>
            <a:r>
              <a:rPr lang="ja-JP" sz="2800">
                <a:solidFill>
                  <a:schemeClr val="lt1"/>
                </a:solidFill>
                <a:latin typeface="Arial"/>
                <a:ea typeface="Arial"/>
                <a:cs typeface="Arial"/>
                <a:sym typeface="Arial"/>
              </a:rPr>
              <a:t>共感・協調性など</a:t>
            </a:r>
            <a:endParaRPr sz="2800">
              <a:solidFill>
                <a:schemeClr val="lt1"/>
              </a:solidFill>
              <a:latin typeface="Arial"/>
              <a:ea typeface="Arial"/>
              <a:cs typeface="Arial"/>
              <a:sym typeface="Arial"/>
            </a:endParaRPr>
          </a:p>
        </p:txBody>
      </p:sp>
      <p:sp>
        <p:nvSpPr>
          <p:cNvPr id="216" name="Google Shape;216;p10"/>
          <p:cNvSpPr txBox="1"/>
          <p:nvPr/>
        </p:nvSpPr>
        <p:spPr>
          <a:xfrm>
            <a:off x="1450427" y="493119"/>
            <a:ext cx="9795641"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ja-JP" sz="4800" u="sng">
                <a:solidFill>
                  <a:schemeClr val="dk1"/>
                </a:solidFill>
                <a:latin typeface="Arial"/>
                <a:ea typeface="Arial"/>
                <a:cs typeface="Arial"/>
                <a:sym typeface="Arial"/>
              </a:rPr>
              <a:t>非認知能力を三つの枠組みで整理</a:t>
            </a:r>
            <a:endParaRPr/>
          </a:p>
        </p:txBody>
      </p:sp>
      <p:sp>
        <p:nvSpPr>
          <p:cNvPr id="217" name="Google Shape;217;p10"/>
          <p:cNvSpPr txBox="1"/>
          <p:nvPr/>
        </p:nvSpPr>
        <p:spPr>
          <a:xfrm>
            <a:off x="1783883" y="6195276"/>
            <a:ext cx="1117589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1800">
                <a:solidFill>
                  <a:schemeClr val="dk1"/>
                </a:solidFill>
                <a:latin typeface="Arial"/>
                <a:ea typeface="Arial"/>
                <a:cs typeface="Arial"/>
                <a:sym typeface="Arial"/>
              </a:rPr>
              <a:t>中山芳一(2023)　『教師のための「非認知能力」の育て方』に基づいて作成</a:t>
            </a:r>
            <a:endParaRPr/>
          </a:p>
        </p:txBody>
      </p:sp>
      <p:sp>
        <p:nvSpPr>
          <p:cNvPr id="218" name="Google Shape;218;p10"/>
          <p:cNvSpPr txBox="1"/>
          <p:nvPr>
            <p:ph type="title"/>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３　非認知能力の育成に向けて</a:t>
            </a:r>
            <a:endParaRPr/>
          </a:p>
        </p:txBody>
      </p:sp>
      <p:sp>
        <p:nvSpPr>
          <p:cNvPr id="219" name="Google Shape;219;p10"/>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220" name="Google Shape;220;p10"/>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221" name="Google Shape;221;p10"/>
          <p:cNvSpPr/>
          <p:nvPr/>
        </p:nvSpPr>
        <p:spPr>
          <a:xfrm>
            <a:off x="11677856" y="6442004"/>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10</a:t>
            </a:r>
            <a:endParaRPr sz="1800">
              <a:solidFill>
                <a:schemeClr val="lt1"/>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1"/>
          <p:cNvSpPr txBox="1"/>
          <p:nvPr>
            <p:ph type="title"/>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３　非認知能力の育成に向けて</a:t>
            </a:r>
            <a:endParaRPr/>
          </a:p>
        </p:txBody>
      </p:sp>
      <p:sp>
        <p:nvSpPr>
          <p:cNvPr id="228" name="Google Shape;228;p11"/>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229" name="Google Shape;229;p11"/>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230" name="Google Shape;230;p11"/>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11</a:t>
            </a:r>
            <a:endParaRPr sz="1800">
              <a:solidFill>
                <a:schemeClr val="lt1"/>
              </a:solidFill>
              <a:latin typeface="Arial"/>
              <a:ea typeface="Arial"/>
              <a:cs typeface="Arial"/>
              <a:sym typeface="Arial"/>
            </a:endParaRPr>
          </a:p>
        </p:txBody>
      </p:sp>
      <p:sp>
        <p:nvSpPr>
          <p:cNvPr id="231" name="Google Shape;231;p11"/>
          <p:cNvSpPr txBox="1"/>
          <p:nvPr/>
        </p:nvSpPr>
        <p:spPr>
          <a:xfrm>
            <a:off x="614149" y="550869"/>
            <a:ext cx="9276682" cy="738664"/>
          </a:xfrm>
          <a:prstGeom prst="rect">
            <a:avLst/>
          </a:prstGeom>
          <a:solidFill>
            <a:srgbClr val="F8FEAC"/>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ja-JP" sz="4200" u="sng">
                <a:solidFill>
                  <a:schemeClr val="dk1"/>
                </a:solidFill>
                <a:latin typeface="Arial"/>
                <a:ea typeface="Arial"/>
                <a:cs typeface="Arial"/>
                <a:sym typeface="Arial"/>
              </a:rPr>
              <a:t>非認知能力は自らの意識で伸ばす力</a:t>
            </a:r>
            <a:endParaRPr sz="4200" u="sng">
              <a:solidFill>
                <a:schemeClr val="dk1"/>
              </a:solidFill>
              <a:latin typeface="Arial"/>
              <a:ea typeface="Arial"/>
              <a:cs typeface="Arial"/>
              <a:sym typeface="Arial"/>
            </a:endParaRPr>
          </a:p>
        </p:txBody>
      </p:sp>
      <p:sp>
        <p:nvSpPr>
          <p:cNvPr id="232" name="Google Shape;232;p11"/>
          <p:cNvSpPr txBox="1"/>
          <p:nvPr/>
        </p:nvSpPr>
        <p:spPr>
          <a:xfrm>
            <a:off x="8863161" y="3608410"/>
            <a:ext cx="2809623" cy="2062103"/>
          </a:xfrm>
          <a:prstGeom prst="rect">
            <a:avLst/>
          </a:prstGeom>
          <a:solidFill>
            <a:srgbClr val="F8FEAC"/>
          </a:solid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ja-JP" sz="3200">
                <a:solidFill>
                  <a:schemeClr val="dk1"/>
                </a:solidFill>
                <a:latin typeface="Arial"/>
                <a:ea typeface="Arial"/>
                <a:cs typeface="Arial"/>
                <a:sym typeface="Arial"/>
              </a:rPr>
              <a:t>感情の動き</a:t>
            </a:r>
            <a:endParaRPr sz="3200">
              <a:solidFill>
                <a:schemeClr val="dk1"/>
              </a:solidFill>
              <a:latin typeface="Arial"/>
              <a:ea typeface="Arial"/>
              <a:cs typeface="Arial"/>
              <a:sym typeface="Arial"/>
            </a:endParaRPr>
          </a:p>
          <a:p>
            <a:pPr indent="0" lvl="0" marL="0" marR="0" rtl="0" algn="ctr">
              <a:spcBef>
                <a:spcPts val="0"/>
              </a:spcBef>
              <a:spcAft>
                <a:spcPts val="0"/>
              </a:spcAft>
              <a:buNone/>
            </a:pPr>
            <a:r>
              <a:t/>
            </a:r>
            <a:endParaRPr sz="3200">
              <a:solidFill>
                <a:schemeClr val="dk1"/>
              </a:solidFill>
              <a:latin typeface="Arial"/>
              <a:ea typeface="Arial"/>
              <a:cs typeface="Arial"/>
              <a:sym typeface="Arial"/>
            </a:endParaRPr>
          </a:p>
          <a:p>
            <a:pPr indent="0" lvl="0" marL="0" marR="0" rtl="0" algn="ctr">
              <a:spcBef>
                <a:spcPts val="0"/>
              </a:spcBef>
              <a:spcAft>
                <a:spcPts val="0"/>
              </a:spcAft>
              <a:buNone/>
            </a:pPr>
            <a:r>
              <a:rPr lang="ja-JP" sz="3200">
                <a:solidFill>
                  <a:schemeClr val="dk1"/>
                </a:solidFill>
                <a:latin typeface="Arial"/>
                <a:ea typeface="Arial"/>
                <a:cs typeface="Arial"/>
                <a:sym typeface="Arial"/>
              </a:rPr>
              <a:t>非認知能力の</a:t>
            </a:r>
            <a:endParaRPr sz="3200">
              <a:solidFill>
                <a:schemeClr val="dk1"/>
              </a:solidFill>
              <a:latin typeface="Arial"/>
              <a:ea typeface="Arial"/>
              <a:cs typeface="Arial"/>
              <a:sym typeface="Arial"/>
            </a:endParaRPr>
          </a:p>
          <a:p>
            <a:pPr indent="0" lvl="0" marL="0" marR="0" rtl="0" algn="ctr">
              <a:spcBef>
                <a:spcPts val="0"/>
              </a:spcBef>
              <a:spcAft>
                <a:spcPts val="0"/>
              </a:spcAft>
              <a:buNone/>
            </a:pPr>
            <a:r>
              <a:rPr lang="ja-JP" sz="3200">
                <a:solidFill>
                  <a:schemeClr val="dk1"/>
                </a:solidFill>
                <a:latin typeface="Arial"/>
                <a:ea typeface="Arial"/>
                <a:cs typeface="Arial"/>
                <a:sym typeface="Arial"/>
              </a:rPr>
              <a:t>高まりを実感</a:t>
            </a:r>
            <a:endParaRPr sz="3200">
              <a:solidFill>
                <a:schemeClr val="dk1"/>
              </a:solidFill>
              <a:latin typeface="Arial"/>
              <a:ea typeface="Arial"/>
              <a:cs typeface="Arial"/>
              <a:sym typeface="Arial"/>
            </a:endParaRPr>
          </a:p>
        </p:txBody>
      </p:sp>
      <p:pic>
        <p:nvPicPr>
          <p:cNvPr id="233" name="Google Shape;233;p11"/>
          <p:cNvPicPr preferRelativeResize="0"/>
          <p:nvPr/>
        </p:nvPicPr>
        <p:blipFill rotWithShape="1">
          <a:blip r:embed="rId4">
            <a:alphaModFix/>
          </a:blip>
          <a:srcRect b="0" l="0" r="0" t="0"/>
          <a:stretch/>
        </p:blipFill>
        <p:spPr>
          <a:xfrm>
            <a:off x="9488130" y="1517477"/>
            <a:ext cx="1559683" cy="1960370"/>
          </a:xfrm>
          <a:prstGeom prst="rect">
            <a:avLst/>
          </a:prstGeom>
          <a:noFill/>
          <a:ln>
            <a:noFill/>
          </a:ln>
        </p:spPr>
      </p:pic>
      <p:pic>
        <p:nvPicPr>
          <p:cNvPr id="234" name="Google Shape;234;p11"/>
          <p:cNvPicPr preferRelativeResize="0"/>
          <p:nvPr/>
        </p:nvPicPr>
        <p:blipFill rotWithShape="1">
          <a:blip r:embed="rId5">
            <a:alphaModFix/>
          </a:blip>
          <a:srcRect b="0" l="0" r="0" t="0"/>
          <a:stretch/>
        </p:blipFill>
        <p:spPr>
          <a:xfrm>
            <a:off x="181171" y="2790518"/>
            <a:ext cx="1877747" cy="2339198"/>
          </a:xfrm>
          <a:prstGeom prst="rect">
            <a:avLst/>
          </a:prstGeom>
          <a:noFill/>
          <a:ln>
            <a:noFill/>
          </a:ln>
        </p:spPr>
      </p:pic>
      <p:sp>
        <p:nvSpPr>
          <p:cNvPr id="235" name="Google Shape;235;p11"/>
          <p:cNvSpPr txBox="1"/>
          <p:nvPr/>
        </p:nvSpPr>
        <p:spPr>
          <a:xfrm>
            <a:off x="1457659" y="6153554"/>
            <a:ext cx="927668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000">
                <a:solidFill>
                  <a:schemeClr val="dk1"/>
                </a:solidFill>
                <a:latin typeface="Arial"/>
                <a:ea typeface="Arial"/>
                <a:cs typeface="Arial"/>
                <a:sym typeface="Arial"/>
              </a:rPr>
              <a:t>中山芳一(2023)　『教師のための「非認知能力」の育て方』に基づいて作成</a:t>
            </a:r>
            <a:endParaRPr/>
          </a:p>
        </p:txBody>
      </p:sp>
      <p:sp>
        <p:nvSpPr>
          <p:cNvPr id="236" name="Google Shape;236;p11"/>
          <p:cNvSpPr/>
          <p:nvPr/>
        </p:nvSpPr>
        <p:spPr>
          <a:xfrm>
            <a:off x="2279434" y="1524192"/>
            <a:ext cx="4558352" cy="1164417"/>
          </a:xfrm>
          <a:prstGeom prst="roundRect">
            <a:avLst>
              <a:gd fmla="val 16667" name="adj"/>
            </a:avLst>
          </a:prstGeom>
          <a:solidFill>
            <a:srgbClr val="005DA2"/>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3200">
                <a:solidFill>
                  <a:schemeClr val="lt1"/>
                </a:solidFill>
                <a:latin typeface="Arial"/>
                <a:ea typeface="Arial"/>
                <a:cs typeface="Arial"/>
                <a:sym typeface="Arial"/>
              </a:rPr>
              <a:t>▶直接的</a:t>
            </a:r>
            <a:endParaRPr sz="3200">
              <a:solidFill>
                <a:schemeClr val="lt1"/>
              </a:solidFill>
              <a:latin typeface="Arial"/>
              <a:ea typeface="Arial"/>
              <a:cs typeface="Arial"/>
              <a:sym typeface="Arial"/>
            </a:endParaRPr>
          </a:p>
          <a:p>
            <a:pPr indent="0" lvl="0" marL="0" marR="0" rtl="0" algn="ctr">
              <a:spcBef>
                <a:spcPts val="0"/>
              </a:spcBef>
              <a:spcAft>
                <a:spcPts val="0"/>
              </a:spcAft>
              <a:buNone/>
            </a:pPr>
            <a:r>
              <a:rPr lang="ja-JP" sz="3200">
                <a:solidFill>
                  <a:schemeClr val="lt1"/>
                </a:solidFill>
                <a:latin typeface="Arial"/>
                <a:ea typeface="Arial"/>
                <a:cs typeface="Arial"/>
                <a:sym typeface="Arial"/>
              </a:rPr>
              <a:t>「褒める」「叱る」</a:t>
            </a:r>
            <a:endParaRPr/>
          </a:p>
        </p:txBody>
      </p:sp>
      <p:sp>
        <p:nvSpPr>
          <p:cNvPr id="237" name="Google Shape;237;p11"/>
          <p:cNvSpPr/>
          <p:nvPr/>
        </p:nvSpPr>
        <p:spPr>
          <a:xfrm>
            <a:off x="2279434" y="2900306"/>
            <a:ext cx="4558352" cy="3122685"/>
          </a:xfrm>
          <a:prstGeom prst="roundRect">
            <a:avLst>
              <a:gd fmla="val 8800" name="adj"/>
            </a:avLst>
          </a:prstGeom>
          <a:solidFill>
            <a:srgbClr val="005DA2"/>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3200">
                <a:solidFill>
                  <a:schemeClr val="lt1"/>
                </a:solidFill>
                <a:latin typeface="Arial"/>
                <a:ea typeface="Arial"/>
                <a:cs typeface="Arial"/>
                <a:sym typeface="Arial"/>
              </a:rPr>
              <a:t>▶間接的</a:t>
            </a:r>
            <a:endParaRPr sz="3200">
              <a:solidFill>
                <a:schemeClr val="lt1"/>
              </a:solidFill>
              <a:latin typeface="Arial"/>
              <a:ea typeface="Arial"/>
              <a:cs typeface="Arial"/>
              <a:sym typeface="Arial"/>
            </a:endParaRPr>
          </a:p>
          <a:p>
            <a:pPr indent="0" lvl="0" marL="0" marR="0" rtl="0" algn="l">
              <a:spcBef>
                <a:spcPts val="0"/>
              </a:spcBef>
              <a:spcAft>
                <a:spcPts val="0"/>
              </a:spcAft>
              <a:buNone/>
            </a:pPr>
            <a:r>
              <a:rPr lang="ja-JP" sz="3200">
                <a:solidFill>
                  <a:schemeClr val="lt1"/>
                </a:solidFill>
                <a:latin typeface="Arial"/>
                <a:ea typeface="Arial"/>
                <a:cs typeface="Arial"/>
                <a:sym typeface="Arial"/>
              </a:rPr>
              <a:t>・教育の中で</a:t>
            </a:r>
            <a:r>
              <a:rPr lang="ja-JP" sz="3200">
                <a:solidFill>
                  <a:srgbClr val="FFFF00"/>
                </a:solidFill>
                <a:latin typeface="Arial"/>
                <a:ea typeface="Arial"/>
                <a:cs typeface="Arial"/>
                <a:sym typeface="Arial"/>
              </a:rPr>
              <a:t>繰り返し</a:t>
            </a:r>
            <a:endParaRPr sz="3200">
              <a:solidFill>
                <a:srgbClr val="FFFF00"/>
              </a:solidFill>
              <a:latin typeface="Arial"/>
              <a:ea typeface="Arial"/>
              <a:cs typeface="Arial"/>
              <a:sym typeface="Arial"/>
            </a:endParaRPr>
          </a:p>
          <a:p>
            <a:pPr indent="0" lvl="0" marL="0" marR="0" rtl="0" algn="l">
              <a:spcBef>
                <a:spcPts val="0"/>
              </a:spcBef>
              <a:spcAft>
                <a:spcPts val="0"/>
              </a:spcAft>
              <a:buNone/>
            </a:pPr>
            <a:r>
              <a:rPr lang="ja-JP" sz="3200">
                <a:solidFill>
                  <a:srgbClr val="FFFF00"/>
                </a:solidFill>
                <a:latin typeface="Arial"/>
                <a:ea typeface="Arial"/>
                <a:cs typeface="Arial"/>
                <a:sym typeface="Arial"/>
              </a:rPr>
              <a:t>　場面を設定</a:t>
            </a:r>
            <a:endParaRPr sz="3200">
              <a:solidFill>
                <a:srgbClr val="FFFF00"/>
              </a:solidFill>
              <a:latin typeface="Arial"/>
              <a:ea typeface="Arial"/>
              <a:cs typeface="Arial"/>
              <a:sym typeface="Arial"/>
            </a:endParaRPr>
          </a:p>
          <a:p>
            <a:pPr indent="0" lvl="0" marL="0" marR="0" rtl="0" algn="l">
              <a:spcBef>
                <a:spcPts val="0"/>
              </a:spcBef>
              <a:spcAft>
                <a:spcPts val="0"/>
              </a:spcAft>
              <a:buNone/>
            </a:pPr>
            <a:r>
              <a:rPr lang="ja-JP" sz="3200">
                <a:solidFill>
                  <a:schemeClr val="lt1"/>
                </a:solidFill>
                <a:latin typeface="Arial"/>
                <a:ea typeface="Arial"/>
                <a:cs typeface="Arial"/>
                <a:sym typeface="Arial"/>
              </a:rPr>
              <a:t>・</a:t>
            </a:r>
            <a:r>
              <a:rPr lang="ja-JP" sz="3200">
                <a:solidFill>
                  <a:srgbClr val="FFFF00"/>
                </a:solidFill>
                <a:latin typeface="Arial"/>
                <a:ea typeface="Arial"/>
                <a:cs typeface="Arial"/>
                <a:sym typeface="Arial"/>
              </a:rPr>
              <a:t>意図的に仕掛ける</a:t>
            </a:r>
            <a:endParaRPr sz="3200">
              <a:solidFill>
                <a:srgbClr val="FFFF00"/>
              </a:solidFill>
              <a:latin typeface="Arial"/>
              <a:ea typeface="Arial"/>
              <a:cs typeface="Arial"/>
              <a:sym typeface="Arial"/>
            </a:endParaRPr>
          </a:p>
          <a:p>
            <a:pPr indent="0" lvl="0" marL="0" marR="0" rtl="0" algn="l">
              <a:spcBef>
                <a:spcPts val="0"/>
              </a:spcBef>
              <a:spcAft>
                <a:spcPts val="0"/>
              </a:spcAft>
              <a:buNone/>
            </a:pPr>
            <a:r>
              <a:rPr lang="ja-JP" sz="3200">
                <a:solidFill>
                  <a:schemeClr val="lt1"/>
                </a:solidFill>
                <a:latin typeface="Arial"/>
                <a:ea typeface="Arial"/>
                <a:cs typeface="Arial"/>
                <a:sym typeface="Arial"/>
              </a:rPr>
              <a:t>　</a:t>
            </a:r>
            <a:r>
              <a:rPr lang="ja-JP" sz="2800">
                <a:solidFill>
                  <a:schemeClr val="lt1"/>
                </a:solidFill>
                <a:latin typeface="Arial"/>
                <a:ea typeface="Arial"/>
                <a:cs typeface="Arial"/>
                <a:sym typeface="Arial"/>
              </a:rPr>
              <a:t>【ねらいの明確化】</a:t>
            </a:r>
            <a:endParaRPr/>
          </a:p>
          <a:p>
            <a:pPr indent="0" lvl="0" marL="0" marR="0" rtl="0" algn="l">
              <a:spcBef>
                <a:spcPts val="0"/>
              </a:spcBef>
              <a:spcAft>
                <a:spcPts val="0"/>
              </a:spcAft>
              <a:buNone/>
            </a:pPr>
            <a:r>
              <a:rPr lang="ja-JP" sz="2800">
                <a:solidFill>
                  <a:schemeClr val="lt1"/>
                </a:solidFill>
                <a:latin typeface="Arial"/>
                <a:ea typeface="Arial"/>
                <a:cs typeface="Arial"/>
                <a:sym typeface="Arial"/>
              </a:rPr>
              <a:t>　【教材・活動の工夫】</a:t>
            </a:r>
            <a:endParaRPr sz="3200">
              <a:solidFill>
                <a:schemeClr val="lt1"/>
              </a:solidFill>
              <a:latin typeface="Arial"/>
              <a:ea typeface="Arial"/>
              <a:cs typeface="Arial"/>
              <a:sym typeface="Arial"/>
            </a:endParaRPr>
          </a:p>
        </p:txBody>
      </p:sp>
      <p:sp>
        <p:nvSpPr>
          <p:cNvPr id="238" name="Google Shape;238;p11"/>
          <p:cNvSpPr/>
          <p:nvPr/>
        </p:nvSpPr>
        <p:spPr>
          <a:xfrm>
            <a:off x="7033269" y="2790518"/>
            <a:ext cx="1678417" cy="1357795"/>
          </a:xfrm>
          <a:prstGeom prst="rightArrow">
            <a:avLst>
              <a:gd fmla="val 50000" name="adj1"/>
              <a:gd fmla="val 50000" name="adj2"/>
            </a:avLst>
          </a:prstGeom>
          <a:solidFill>
            <a:srgbClr val="FF0000"/>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0000"/>
              </a:solidFill>
              <a:latin typeface="Arial"/>
              <a:ea typeface="Arial"/>
              <a:cs typeface="Arial"/>
              <a:sym typeface="Arial"/>
            </a:endParaRPr>
          </a:p>
        </p:txBody>
      </p:sp>
      <p:sp>
        <p:nvSpPr>
          <p:cNvPr id="239" name="Google Shape;239;p11"/>
          <p:cNvSpPr/>
          <p:nvPr/>
        </p:nvSpPr>
        <p:spPr>
          <a:xfrm>
            <a:off x="9853841" y="4107155"/>
            <a:ext cx="828260" cy="420757"/>
          </a:xfrm>
          <a:prstGeom prst="downArrow">
            <a:avLst>
              <a:gd fmla="val 50000" name="adj1"/>
              <a:gd fmla="val 50000" name="adj2"/>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1000"/>
                                        <p:tgtEl>
                                          <p:spTgt spid="2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1000"/>
                                        <p:tgtEl>
                                          <p:spTgt spid="2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12"/>
          <p:cNvSpPr txBox="1"/>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３　非認知能力の育成に向けて</a:t>
            </a:r>
            <a:endParaRPr/>
          </a:p>
        </p:txBody>
      </p:sp>
      <p:sp>
        <p:nvSpPr>
          <p:cNvPr id="247" name="Google Shape;247;p12"/>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248" name="Google Shape;248;p12"/>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249" name="Google Shape;249;p12"/>
          <p:cNvSpPr txBox="1"/>
          <p:nvPr>
            <p:ph type="title"/>
          </p:nvPr>
        </p:nvSpPr>
        <p:spPr>
          <a:xfrm>
            <a:off x="908385" y="244688"/>
            <a:ext cx="10515600" cy="854075"/>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3900"/>
              <a:buFont typeface="Arial"/>
              <a:buNone/>
            </a:pPr>
            <a:r>
              <a:rPr lang="ja-JP" sz="3900" u="sng">
                <a:latin typeface="Arial"/>
                <a:ea typeface="Arial"/>
                <a:cs typeface="Arial"/>
                <a:sym typeface="Arial"/>
              </a:rPr>
              <a:t>非認知能力の育成に向けて</a:t>
            </a:r>
            <a:endParaRPr sz="3900"/>
          </a:p>
        </p:txBody>
      </p:sp>
      <p:sp>
        <p:nvSpPr>
          <p:cNvPr id="250" name="Google Shape;250;p12"/>
          <p:cNvSpPr txBox="1"/>
          <p:nvPr/>
        </p:nvSpPr>
        <p:spPr>
          <a:xfrm>
            <a:off x="768015" y="1010377"/>
            <a:ext cx="9916777" cy="2739211"/>
          </a:xfrm>
          <a:prstGeom prst="rect">
            <a:avLst/>
          </a:prstGeom>
          <a:solidFill>
            <a:srgbClr val="F8FEA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3200">
                <a:solidFill>
                  <a:schemeClr val="dk1"/>
                </a:solidFill>
                <a:latin typeface="Arial"/>
                <a:ea typeface="Arial"/>
                <a:cs typeface="Arial"/>
                <a:sym typeface="Arial"/>
              </a:rPr>
              <a:t>①教育目標・方針・グラデュエーション・ポリシー</a:t>
            </a:r>
            <a:endParaRPr sz="3200">
              <a:solidFill>
                <a:schemeClr val="dk1"/>
              </a:solidFill>
              <a:latin typeface="Arial"/>
              <a:ea typeface="Arial"/>
              <a:cs typeface="Arial"/>
              <a:sym typeface="Arial"/>
            </a:endParaRPr>
          </a:p>
          <a:p>
            <a:pPr indent="0" lvl="0" marL="0" marR="0" rtl="0" algn="l">
              <a:spcBef>
                <a:spcPts val="0"/>
              </a:spcBef>
              <a:spcAft>
                <a:spcPts val="0"/>
              </a:spcAft>
              <a:buNone/>
            </a:pPr>
            <a:r>
              <a:rPr lang="ja-JP" sz="3500">
                <a:solidFill>
                  <a:schemeClr val="dk1"/>
                </a:solidFill>
                <a:latin typeface="Arial"/>
                <a:ea typeface="Arial"/>
                <a:cs typeface="Arial"/>
                <a:sym typeface="Arial"/>
              </a:rPr>
              <a:t>　　　 </a:t>
            </a:r>
            <a:r>
              <a:rPr lang="ja-JP" sz="2600">
                <a:solidFill>
                  <a:srgbClr val="7030A0"/>
                </a:solidFill>
                <a:latin typeface="Arial"/>
                <a:ea typeface="Arial"/>
                <a:cs typeface="Arial"/>
                <a:sym typeface="Arial"/>
              </a:rPr>
              <a:t>（例）自主自立</a:t>
            </a:r>
            <a:endParaRPr sz="2600">
              <a:solidFill>
                <a:srgbClr val="7030A0"/>
              </a:solidFill>
              <a:latin typeface="Arial"/>
              <a:ea typeface="Arial"/>
              <a:cs typeface="Arial"/>
              <a:sym typeface="Arial"/>
            </a:endParaRPr>
          </a:p>
          <a:p>
            <a:pPr indent="0" lvl="0" marL="0" marR="0" rtl="0" algn="l">
              <a:spcBef>
                <a:spcPts val="0"/>
              </a:spcBef>
              <a:spcAft>
                <a:spcPts val="0"/>
              </a:spcAft>
              <a:buNone/>
            </a:pPr>
            <a:r>
              <a:t/>
            </a:r>
            <a:endParaRPr sz="3500">
              <a:solidFill>
                <a:schemeClr val="dk1"/>
              </a:solidFill>
              <a:latin typeface="Arial"/>
              <a:ea typeface="Arial"/>
              <a:cs typeface="Arial"/>
              <a:sym typeface="Arial"/>
            </a:endParaRPr>
          </a:p>
          <a:p>
            <a:pPr indent="0" lvl="0" marL="0" marR="0" rtl="0" algn="l">
              <a:spcBef>
                <a:spcPts val="0"/>
              </a:spcBef>
              <a:spcAft>
                <a:spcPts val="0"/>
              </a:spcAft>
              <a:buNone/>
            </a:pPr>
            <a:r>
              <a:rPr lang="ja-JP" sz="3500">
                <a:solidFill>
                  <a:schemeClr val="dk1"/>
                </a:solidFill>
                <a:latin typeface="Arial"/>
                <a:ea typeface="Arial"/>
                <a:cs typeface="Arial"/>
                <a:sym typeface="Arial"/>
              </a:rPr>
              <a:t>②育てたい資質・能力　→非認知能力</a:t>
            </a:r>
            <a:endParaRPr sz="3500">
              <a:solidFill>
                <a:schemeClr val="dk1"/>
              </a:solidFill>
              <a:latin typeface="Arial"/>
              <a:ea typeface="Arial"/>
              <a:cs typeface="Arial"/>
              <a:sym typeface="Arial"/>
            </a:endParaRPr>
          </a:p>
          <a:p>
            <a:pPr indent="0" lvl="0" marL="0" marR="0" rtl="0" algn="l">
              <a:spcBef>
                <a:spcPts val="0"/>
              </a:spcBef>
              <a:spcAft>
                <a:spcPts val="0"/>
              </a:spcAft>
              <a:buNone/>
            </a:pPr>
            <a:r>
              <a:rPr lang="ja-JP" sz="3500">
                <a:solidFill>
                  <a:srgbClr val="7030A0"/>
                </a:solidFill>
                <a:latin typeface="Arial"/>
                <a:ea typeface="Arial"/>
                <a:cs typeface="Arial"/>
                <a:sym typeface="Arial"/>
              </a:rPr>
              <a:t>　　　 </a:t>
            </a:r>
            <a:r>
              <a:rPr lang="ja-JP" sz="2600">
                <a:solidFill>
                  <a:srgbClr val="7030A0"/>
                </a:solidFill>
                <a:latin typeface="Arial"/>
                <a:ea typeface="Arial"/>
                <a:cs typeface="Arial"/>
                <a:sym typeface="Arial"/>
              </a:rPr>
              <a:t>（例）責任感、積極性</a:t>
            </a:r>
            <a:endParaRPr sz="2600">
              <a:solidFill>
                <a:srgbClr val="7030A0"/>
              </a:solidFill>
              <a:latin typeface="Arial"/>
              <a:ea typeface="Arial"/>
              <a:cs typeface="Arial"/>
              <a:sym typeface="Arial"/>
            </a:endParaRPr>
          </a:p>
        </p:txBody>
      </p:sp>
      <p:sp>
        <p:nvSpPr>
          <p:cNvPr id="251" name="Google Shape;251;p12"/>
          <p:cNvSpPr txBox="1"/>
          <p:nvPr/>
        </p:nvSpPr>
        <p:spPr>
          <a:xfrm>
            <a:off x="789602" y="3690632"/>
            <a:ext cx="9916777" cy="2569934"/>
          </a:xfrm>
          <a:prstGeom prst="rect">
            <a:avLst/>
          </a:prstGeom>
          <a:solidFill>
            <a:srgbClr val="F8FEA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3500">
                <a:solidFill>
                  <a:schemeClr val="dk1"/>
                </a:solidFill>
                <a:latin typeface="Arial"/>
                <a:ea typeface="Arial"/>
                <a:cs typeface="Arial"/>
                <a:sym typeface="Arial"/>
              </a:rPr>
              <a:t>③「仕掛け」を伴った教育活動</a:t>
            </a:r>
            <a:endParaRPr sz="3500">
              <a:solidFill>
                <a:schemeClr val="dk1"/>
              </a:solidFill>
              <a:latin typeface="Arial"/>
              <a:ea typeface="Arial"/>
              <a:cs typeface="Arial"/>
              <a:sym typeface="Arial"/>
            </a:endParaRPr>
          </a:p>
          <a:p>
            <a:pPr indent="0" lvl="0" marL="0" marR="0" rtl="0" algn="l">
              <a:spcBef>
                <a:spcPts val="0"/>
              </a:spcBef>
              <a:spcAft>
                <a:spcPts val="0"/>
              </a:spcAft>
              <a:buNone/>
            </a:pPr>
            <a:r>
              <a:rPr lang="ja-JP" sz="3500">
                <a:solidFill>
                  <a:schemeClr val="dk1"/>
                </a:solidFill>
                <a:latin typeface="Arial"/>
                <a:ea typeface="Arial"/>
                <a:cs typeface="Arial"/>
                <a:sym typeface="Arial"/>
              </a:rPr>
              <a:t>　　　 </a:t>
            </a:r>
            <a:r>
              <a:rPr lang="ja-JP" sz="2600">
                <a:solidFill>
                  <a:srgbClr val="7030A0"/>
                </a:solidFill>
                <a:latin typeface="Arial"/>
                <a:ea typeface="Arial"/>
                <a:cs typeface="Arial"/>
                <a:sym typeface="Arial"/>
              </a:rPr>
              <a:t>（例）生徒同士の対話場面、文化祭の予算を試算</a:t>
            </a:r>
            <a:endParaRPr sz="2600">
              <a:solidFill>
                <a:srgbClr val="7030A0"/>
              </a:solidFill>
              <a:latin typeface="Arial"/>
              <a:ea typeface="Arial"/>
              <a:cs typeface="Arial"/>
              <a:sym typeface="Arial"/>
            </a:endParaRPr>
          </a:p>
          <a:p>
            <a:pPr indent="0" lvl="0" marL="0" marR="0" rtl="0" algn="l">
              <a:spcBef>
                <a:spcPts val="0"/>
              </a:spcBef>
              <a:spcAft>
                <a:spcPts val="0"/>
              </a:spcAft>
              <a:buNone/>
            </a:pPr>
            <a:r>
              <a:rPr lang="ja-JP" sz="3500">
                <a:solidFill>
                  <a:schemeClr val="dk1"/>
                </a:solidFill>
                <a:latin typeface="Arial"/>
                <a:ea typeface="Arial"/>
                <a:cs typeface="Arial"/>
                <a:sym typeface="Arial"/>
              </a:rPr>
              <a:t>④生徒による</a:t>
            </a:r>
            <a:endParaRPr sz="2800" u="sng">
              <a:solidFill>
                <a:srgbClr val="FF0000"/>
              </a:solidFill>
              <a:latin typeface="Arial"/>
              <a:ea typeface="Arial"/>
              <a:cs typeface="Arial"/>
              <a:sym typeface="Arial"/>
            </a:endParaRPr>
          </a:p>
          <a:p>
            <a:pPr indent="0" lvl="0" marL="0" marR="0" rtl="0" algn="l">
              <a:spcBef>
                <a:spcPts val="0"/>
              </a:spcBef>
              <a:spcAft>
                <a:spcPts val="0"/>
              </a:spcAft>
              <a:buNone/>
            </a:pPr>
            <a:r>
              <a:rPr lang="ja-JP" sz="2600">
                <a:solidFill>
                  <a:schemeClr val="dk1"/>
                </a:solidFill>
                <a:latin typeface="Arial"/>
                <a:ea typeface="Arial"/>
                <a:cs typeface="Arial"/>
                <a:sym typeface="Arial"/>
              </a:rPr>
              <a:t>            </a:t>
            </a:r>
            <a:r>
              <a:rPr lang="ja-JP" sz="2600">
                <a:solidFill>
                  <a:srgbClr val="7030A0"/>
                </a:solidFill>
                <a:latin typeface="Arial"/>
                <a:ea typeface="Arial"/>
                <a:cs typeface="Arial"/>
                <a:sym typeface="Arial"/>
              </a:rPr>
              <a:t>▶伸ばしたい非認知能力の項目に基づいて振り返り</a:t>
            </a:r>
            <a:endParaRPr sz="2600">
              <a:solidFill>
                <a:srgbClr val="7030A0"/>
              </a:solidFill>
              <a:latin typeface="Arial"/>
              <a:ea typeface="Arial"/>
              <a:cs typeface="Arial"/>
              <a:sym typeface="Arial"/>
            </a:endParaRPr>
          </a:p>
          <a:p>
            <a:pPr indent="0" lvl="0" marL="0" marR="0" rtl="0" algn="l">
              <a:spcBef>
                <a:spcPts val="0"/>
              </a:spcBef>
              <a:spcAft>
                <a:spcPts val="0"/>
              </a:spcAft>
              <a:buNone/>
            </a:pPr>
            <a:r>
              <a:rPr lang="ja-JP" sz="2600">
                <a:solidFill>
                  <a:srgbClr val="7030A0"/>
                </a:solidFill>
                <a:latin typeface="Arial"/>
                <a:ea typeface="Arial"/>
                <a:cs typeface="Arial"/>
                <a:sym typeface="Arial"/>
              </a:rPr>
              <a:t>            ▶「自己を客観視する力」「言語化する力」の育成</a:t>
            </a:r>
            <a:endParaRPr sz="2600">
              <a:solidFill>
                <a:srgbClr val="7030A0"/>
              </a:solidFill>
              <a:latin typeface="Arial"/>
              <a:ea typeface="Arial"/>
              <a:cs typeface="Arial"/>
              <a:sym typeface="Arial"/>
            </a:endParaRPr>
          </a:p>
        </p:txBody>
      </p:sp>
      <p:sp>
        <p:nvSpPr>
          <p:cNvPr id="252" name="Google Shape;252;p12"/>
          <p:cNvSpPr/>
          <p:nvPr/>
        </p:nvSpPr>
        <p:spPr>
          <a:xfrm>
            <a:off x="1479057" y="3072052"/>
            <a:ext cx="953436" cy="554281"/>
          </a:xfrm>
          <a:prstGeom prst="downArrow">
            <a:avLst>
              <a:gd fmla="val 50000" name="adj1"/>
              <a:gd fmla="val 50000" name="adj2"/>
            </a:avLst>
          </a:prstGeom>
          <a:solidFill>
            <a:srgbClr val="204818"/>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53" name="Google Shape;253;p12"/>
          <p:cNvSpPr/>
          <p:nvPr/>
        </p:nvSpPr>
        <p:spPr>
          <a:xfrm>
            <a:off x="1485621" y="4257219"/>
            <a:ext cx="953436" cy="541669"/>
          </a:xfrm>
          <a:prstGeom prst="downArrow">
            <a:avLst>
              <a:gd fmla="val 50000" name="adj1"/>
              <a:gd fmla="val 50000" name="adj2"/>
            </a:avLst>
          </a:prstGeom>
          <a:solidFill>
            <a:srgbClr val="204818"/>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254" name="Google Shape;254;p12"/>
          <p:cNvSpPr/>
          <p:nvPr/>
        </p:nvSpPr>
        <p:spPr>
          <a:xfrm>
            <a:off x="1308226" y="1566865"/>
            <a:ext cx="1308226" cy="1037750"/>
          </a:xfrm>
          <a:prstGeom prst="downArrow">
            <a:avLst>
              <a:gd fmla="val 50000" name="adj1"/>
              <a:gd fmla="val 31175" name="adj2"/>
            </a:avLst>
          </a:prstGeom>
          <a:solidFill>
            <a:srgbClr val="204818"/>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002060"/>
              </a:solidFill>
              <a:latin typeface="Arial"/>
              <a:ea typeface="Arial"/>
              <a:cs typeface="Arial"/>
              <a:sym typeface="Arial"/>
            </a:endParaRPr>
          </a:p>
        </p:txBody>
      </p:sp>
      <p:sp>
        <p:nvSpPr>
          <p:cNvPr id="255" name="Google Shape;255;p12"/>
          <p:cNvSpPr txBox="1"/>
          <p:nvPr/>
        </p:nvSpPr>
        <p:spPr>
          <a:xfrm rot="5400000">
            <a:off x="1436900" y="1863659"/>
            <a:ext cx="1037750"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200">
                <a:solidFill>
                  <a:srgbClr val="FFC000"/>
                </a:solidFill>
                <a:latin typeface="Arial"/>
                <a:ea typeface="Arial"/>
                <a:cs typeface="Arial"/>
                <a:sym typeface="Arial"/>
              </a:rPr>
              <a:t>具体化</a:t>
            </a:r>
            <a:endParaRPr/>
          </a:p>
        </p:txBody>
      </p:sp>
      <p:sp>
        <p:nvSpPr>
          <p:cNvPr id="256" name="Google Shape;256;p12"/>
          <p:cNvSpPr/>
          <p:nvPr/>
        </p:nvSpPr>
        <p:spPr>
          <a:xfrm>
            <a:off x="8394950" y="1459051"/>
            <a:ext cx="3000884" cy="1723950"/>
          </a:xfrm>
          <a:prstGeom prst="ellipse">
            <a:avLst/>
          </a:prstGeom>
          <a:solidFill>
            <a:srgbClr val="FFCCFF"/>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3000">
                <a:solidFill>
                  <a:srgbClr val="FF0000"/>
                </a:solidFill>
                <a:latin typeface="Arial"/>
                <a:ea typeface="Arial"/>
                <a:cs typeface="Arial"/>
                <a:sym typeface="Arial"/>
              </a:rPr>
              <a:t>教職員の</a:t>
            </a:r>
            <a:endParaRPr sz="3000">
              <a:solidFill>
                <a:srgbClr val="FF0000"/>
              </a:solidFill>
              <a:latin typeface="Arial"/>
              <a:ea typeface="Arial"/>
              <a:cs typeface="Arial"/>
              <a:sym typeface="Arial"/>
            </a:endParaRPr>
          </a:p>
          <a:p>
            <a:pPr indent="0" lvl="0" marL="0" marR="0" rtl="0" algn="ctr">
              <a:spcBef>
                <a:spcPts val="0"/>
              </a:spcBef>
              <a:spcAft>
                <a:spcPts val="0"/>
              </a:spcAft>
              <a:buNone/>
            </a:pPr>
            <a:r>
              <a:rPr lang="ja-JP" sz="3000">
                <a:solidFill>
                  <a:srgbClr val="FF0000"/>
                </a:solidFill>
                <a:latin typeface="Arial"/>
                <a:ea typeface="Arial"/>
                <a:cs typeface="Arial"/>
                <a:sym typeface="Arial"/>
              </a:rPr>
              <a:t>目線合わせ</a:t>
            </a:r>
            <a:endParaRPr/>
          </a:p>
        </p:txBody>
      </p:sp>
      <p:sp>
        <p:nvSpPr>
          <p:cNvPr id="257" name="Google Shape;257;p12"/>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12</a:t>
            </a:r>
            <a:endParaRPr sz="1800">
              <a:solidFill>
                <a:schemeClr val="lt1"/>
              </a:solidFill>
              <a:latin typeface="Arial"/>
              <a:ea typeface="Arial"/>
              <a:cs typeface="Arial"/>
              <a:sym typeface="Arial"/>
            </a:endParaRPr>
          </a:p>
        </p:txBody>
      </p:sp>
      <p:sp>
        <p:nvSpPr>
          <p:cNvPr id="258" name="Google Shape;258;p12"/>
          <p:cNvSpPr txBox="1"/>
          <p:nvPr/>
        </p:nvSpPr>
        <p:spPr>
          <a:xfrm>
            <a:off x="3613629" y="4756662"/>
            <a:ext cx="1972726" cy="553998"/>
          </a:xfrm>
          <a:prstGeom prst="rect">
            <a:avLst/>
          </a:prstGeom>
          <a:solidFill>
            <a:srgbClr val="FFCCFF"/>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3000">
                <a:solidFill>
                  <a:srgbClr val="FF0000"/>
                </a:solidFill>
                <a:latin typeface="Arial"/>
                <a:ea typeface="Arial"/>
                <a:cs typeface="Arial"/>
                <a:sym typeface="Arial"/>
              </a:rPr>
              <a:t> 振り返り</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6"/>
                                        </p:tgtEl>
                                        <p:attrNameLst>
                                          <p:attrName>style.visibility</p:attrName>
                                        </p:attrNameLst>
                                      </p:cBhvr>
                                      <p:to>
                                        <p:strVal val="visible"/>
                                      </p:to>
                                    </p:set>
                                    <p:animEffect filter="fade" transition="in">
                                      <p:cBhvr>
                                        <p:cTn dur="1000"/>
                                        <p:tgtEl>
                                          <p:spTgt spid="2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gtEl>
                                        <p:attrNameLst>
                                          <p:attrName>style.visibility</p:attrName>
                                        </p:attrNameLst>
                                      </p:cBhvr>
                                      <p:to>
                                        <p:strVal val="visible"/>
                                      </p:to>
                                    </p:set>
                                    <p:animEffect filter="fade" transition="in">
                                      <p:cBhvr>
                                        <p:cTn dur="1000"/>
                                        <p:tgtEl>
                                          <p:spTgt spid="2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3" name="Shape 263"/>
        <p:cNvGrpSpPr/>
        <p:nvPr/>
      </p:nvGrpSpPr>
      <p:grpSpPr>
        <a:xfrm>
          <a:off x="0" y="0"/>
          <a:ext cx="0" cy="0"/>
          <a:chOff x="0" y="0"/>
          <a:chExt cx="0" cy="0"/>
        </a:xfrm>
      </p:grpSpPr>
      <p:pic>
        <p:nvPicPr>
          <p:cNvPr id="264" name="Google Shape;264;p13"/>
          <p:cNvPicPr preferRelativeResize="0"/>
          <p:nvPr/>
        </p:nvPicPr>
        <p:blipFill rotWithShape="1">
          <a:blip r:embed="rId3">
            <a:alphaModFix/>
          </a:blip>
          <a:srcRect b="0" l="0" r="0" t="0"/>
          <a:stretch/>
        </p:blipFill>
        <p:spPr>
          <a:xfrm>
            <a:off x="0" y="0"/>
            <a:ext cx="12192000" cy="6858000"/>
          </a:xfrm>
          <a:prstGeom prst="rect">
            <a:avLst/>
          </a:prstGeom>
          <a:noFill/>
          <a:ln>
            <a:noFill/>
          </a:ln>
        </p:spPr>
      </p:pic>
      <p:sp>
        <p:nvSpPr>
          <p:cNvPr id="265" name="Google Shape;265;p13"/>
          <p:cNvSpPr txBox="1"/>
          <p:nvPr/>
        </p:nvSpPr>
        <p:spPr>
          <a:xfrm>
            <a:off x="985521" y="2363746"/>
            <a:ext cx="7714342" cy="1323439"/>
          </a:xfrm>
          <a:prstGeom prst="rect">
            <a:avLst/>
          </a:prstGeom>
          <a:solidFill>
            <a:srgbClr val="F8FEA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8000">
                <a:solidFill>
                  <a:srgbClr val="7030A0"/>
                </a:solidFill>
                <a:latin typeface="Arial"/>
                <a:ea typeface="Arial"/>
                <a:cs typeface="Arial"/>
                <a:sym typeface="Arial"/>
              </a:rPr>
              <a:t>４　おまけ</a:t>
            </a:r>
            <a:endParaRPr sz="8000">
              <a:solidFill>
                <a:srgbClr val="7030A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sp>
        <p:nvSpPr>
          <p:cNvPr id="271" name="Google Shape;271;p14"/>
          <p:cNvSpPr txBox="1"/>
          <p:nvPr>
            <p:ph type="title"/>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４　おまけ</a:t>
            </a:r>
            <a:endParaRPr sz="2200">
              <a:solidFill>
                <a:schemeClr val="lt1"/>
              </a:solidFill>
              <a:latin typeface="Arial"/>
              <a:ea typeface="Arial"/>
              <a:cs typeface="Arial"/>
              <a:sym typeface="Arial"/>
            </a:endParaRPr>
          </a:p>
        </p:txBody>
      </p:sp>
      <p:sp>
        <p:nvSpPr>
          <p:cNvPr id="272" name="Google Shape;272;p14"/>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273" name="Google Shape;273;p14"/>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274" name="Google Shape;274;p14"/>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14</a:t>
            </a:r>
            <a:endParaRPr sz="1800">
              <a:solidFill>
                <a:schemeClr val="lt1"/>
              </a:solidFill>
              <a:latin typeface="Arial"/>
              <a:ea typeface="Arial"/>
              <a:cs typeface="Arial"/>
              <a:sym typeface="Arial"/>
            </a:endParaRPr>
          </a:p>
        </p:txBody>
      </p:sp>
      <p:pic>
        <p:nvPicPr>
          <p:cNvPr id="275" name="Google Shape;275;p14"/>
          <p:cNvPicPr preferRelativeResize="0"/>
          <p:nvPr/>
        </p:nvPicPr>
        <p:blipFill rotWithShape="1">
          <a:blip r:embed="rId4">
            <a:alphaModFix/>
          </a:blip>
          <a:srcRect b="0" l="0" r="0" t="0"/>
          <a:stretch/>
        </p:blipFill>
        <p:spPr>
          <a:xfrm>
            <a:off x="8455616" y="1374896"/>
            <a:ext cx="2582740" cy="2537379"/>
          </a:xfrm>
          <a:prstGeom prst="rect">
            <a:avLst/>
          </a:prstGeom>
          <a:noFill/>
          <a:ln>
            <a:noFill/>
          </a:ln>
        </p:spPr>
      </p:pic>
      <p:sp>
        <p:nvSpPr>
          <p:cNvPr id="276" name="Google Shape;276;p14"/>
          <p:cNvSpPr/>
          <p:nvPr/>
        </p:nvSpPr>
        <p:spPr>
          <a:xfrm>
            <a:off x="803276" y="517670"/>
            <a:ext cx="6557554" cy="4226887"/>
          </a:xfrm>
          <a:prstGeom prst="wedgeRoundRectCallout">
            <a:avLst>
              <a:gd fmla="val 61925" name="adj1"/>
              <a:gd fmla="val 5365" name="adj2"/>
              <a:gd fmla="val 16667" name="adj3"/>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rPr lang="ja-JP" sz="3600">
                <a:solidFill>
                  <a:schemeClr val="lt1"/>
                </a:solidFill>
                <a:latin typeface="Arial"/>
                <a:ea typeface="Arial"/>
                <a:cs typeface="Arial"/>
                <a:sym typeface="Arial"/>
              </a:rPr>
              <a:t> </a:t>
            </a:r>
            <a:r>
              <a:rPr lang="ja-JP" sz="3600">
                <a:solidFill>
                  <a:srgbClr val="FFFF00"/>
                </a:solidFill>
                <a:latin typeface="Arial"/>
                <a:ea typeface="Arial"/>
                <a:cs typeface="Arial"/>
                <a:sym typeface="Arial"/>
              </a:rPr>
              <a:t>非認知能力の育成に向けた</a:t>
            </a:r>
            <a:endParaRPr sz="3600">
              <a:solidFill>
                <a:srgbClr val="FFFF00"/>
              </a:solidFill>
              <a:latin typeface="Arial"/>
              <a:ea typeface="Arial"/>
              <a:cs typeface="Arial"/>
              <a:sym typeface="Arial"/>
            </a:endParaRPr>
          </a:p>
          <a:p>
            <a:pPr indent="0" lvl="0" marL="0" marR="0" rtl="0" algn="l">
              <a:spcBef>
                <a:spcPts val="0"/>
              </a:spcBef>
              <a:spcAft>
                <a:spcPts val="0"/>
              </a:spcAft>
              <a:buNone/>
            </a:pPr>
            <a:r>
              <a:rPr lang="ja-JP" sz="3600">
                <a:solidFill>
                  <a:srgbClr val="FFFF00"/>
                </a:solidFill>
                <a:latin typeface="Arial"/>
                <a:ea typeface="Arial"/>
                <a:cs typeface="Arial"/>
                <a:sym typeface="Arial"/>
              </a:rPr>
              <a:t> 実践例を知りたい方</a:t>
            </a:r>
            <a:endParaRPr sz="3600">
              <a:solidFill>
                <a:srgbClr val="FFFF00"/>
              </a:solidFill>
              <a:latin typeface="Arial"/>
              <a:ea typeface="Arial"/>
              <a:cs typeface="Arial"/>
              <a:sym typeface="Arial"/>
            </a:endParaRPr>
          </a:p>
          <a:p>
            <a:pPr indent="0" lvl="0" marL="0" marR="0" rtl="0" algn="l">
              <a:spcBef>
                <a:spcPts val="0"/>
              </a:spcBef>
              <a:spcAft>
                <a:spcPts val="0"/>
              </a:spcAft>
              <a:buNone/>
            </a:pPr>
            <a:r>
              <a:t/>
            </a:r>
            <a:endParaRPr sz="3600">
              <a:solidFill>
                <a:schemeClr val="lt1"/>
              </a:solidFill>
              <a:latin typeface="Arial"/>
              <a:ea typeface="Arial"/>
              <a:cs typeface="Arial"/>
              <a:sym typeface="Arial"/>
            </a:endParaRPr>
          </a:p>
          <a:p>
            <a:pPr indent="0" lvl="0" marL="0" marR="0" rtl="0" algn="l">
              <a:spcBef>
                <a:spcPts val="0"/>
              </a:spcBef>
              <a:spcAft>
                <a:spcPts val="0"/>
              </a:spcAft>
              <a:buNone/>
            </a:pPr>
            <a:r>
              <a:rPr lang="ja-JP" sz="3600">
                <a:solidFill>
                  <a:srgbClr val="FFFF00"/>
                </a:solidFill>
                <a:latin typeface="Arial"/>
                <a:ea typeface="Arial"/>
                <a:cs typeface="Arial"/>
                <a:sym typeface="Arial"/>
              </a:rPr>
              <a:t> </a:t>
            </a:r>
            <a:r>
              <a:rPr lang="ja-JP" sz="3200">
                <a:solidFill>
                  <a:schemeClr val="lt1"/>
                </a:solidFill>
                <a:latin typeface="Arial"/>
                <a:ea typeface="Arial"/>
                <a:cs typeface="Arial"/>
                <a:sym typeface="Arial"/>
              </a:rPr>
              <a:t>群馬県総合教育センター Web「教育研修員研修・令和５年度長期研修員報告書・16小林」</a:t>
            </a:r>
            <a:endParaRPr sz="3200">
              <a:solidFill>
                <a:schemeClr val="lt1"/>
              </a:solidFill>
              <a:latin typeface="Arial"/>
              <a:ea typeface="Arial"/>
              <a:cs typeface="Arial"/>
              <a:sym typeface="Arial"/>
            </a:endParaRPr>
          </a:p>
          <a:p>
            <a:pPr indent="0" lvl="0" marL="0" marR="0" rtl="0" algn="l">
              <a:spcBef>
                <a:spcPts val="0"/>
              </a:spcBef>
              <a:spcAft>
                <a:spcPts val="0"/>
              </a:spcAft>
              <a:buNone/>
            </a:pPr>
            <a:r>
              <a:rPr lang="ja-JP" sz="3200">
                <a:solidFill>
                  <a:schemeClr val="lt1"/>
                </a:solidFill>
                <a:latin typeface="Arial"/>
                <a:ea typeface="Arial"/>
                <a:cs typeface="Arial"/>
                <a:sym typeface="Arial"/>
              </a:rPr>
              <a:t>をご覧ください。</a:t>
            </a:r>
            <a:endParaRPr sz="3600">
              <a:solidFill>
                <a:schemeClr val="lt1"/>
              </a:solidFill>
              <a:latin typeface="Arial"/>
              <a:ea typeface="Arial"/>
              <a:cs typeface="Arial"/>
              <a:sym typeface="Arial"/>
            </a:endParaRPr>
          </a:p>
        </p:txBody>
      </p:sp>
      <p:sp>
        <p:nvSpPr>
          <p:cNvPr id="277" name="Google Shape;277;p14"/>
          <p:cNvSpPr txBox="1"/>
          <p:nvPr/>
        </p:nvSpPr>
        <p:spPr>
          <a:xfrm>
            <a:off x="2494007" y="5160939"/>
            <a:ext cx="4866823" cy="954107"/>
          </a:xfrm>
          <a:prstGeom prst="rect">
            <a:avLst/>
          </a:prstGeom>
          <a:solidFill>
            <a:srgbClr val="F8FEA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800">
                <a:solidFill>
                  <a:schemeClr val="dk1"/>
                </a:solidFill>
                <a:latin typeface="Arial"/>
                <a:ea typeface="Arial"/>
                <a:cs typeface="Arial"/>
                <a:sym typeface="Arial"/>
              </a:rPr>
              <a:t>こちらの２次元コードからも</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アクセスすることができます  </a:t>
            </a:r>
            <a:endParaRPr/>
          </a:p>
        </p:txBody>
      </p:sp>
      <p:pic>
        <p:nvPicPr>
          <p:cNvPr id="278" name="Google Shape;278;p14"/>
          <p:cNvPicPr preferRelativeResize="0"/>
          <p:nvPr/>
        </p:nvPicPr>
        <p:blipFill rotWithShape="1">
          <a:blip r:embed="rId5">
            <a:alphaModFix/>
          </a:blip>
          <a:srcRect b="0" l="0" r="0" t="0"/>
          <a:stretch/>
        </p:blipFill>
        <p:spPr>
          <a:xfrm>
            <a:off x="8455616" y="4504204"/>
            <a:ext cx="1819033" cy="1819033"/>
          </a:xfrm>
          <a:prstGeom prst="rect">
            <a:avLst/>
          </a:prstGeom>
          <a:noFill/>
          <a:ln>
            <a:noFill/>
          </a:ln>
        </p:spPr>
      </p:pic>
      <p:sp>
        <p:nvSpPr>
          <p:cNvPr id="279" name="Google Shape;279;p14"/>
          <p:cNvSpPr/>
          <p:nvPr/>
        </p:nvSpPr>
        <p:spPr>
          <a:xfrm>
            <a:off x="3671249" y="1845647"/>
            <a:ext cx="682387" cy="535591"/>
          </a:xfrm>
          <a:prstGeom prst="downArrow">
            <a:avLst>
              <a:gd fmla="val 50000" name="adj1"/>
              <a:gd fmla="val 50000" name="adj2"/>
            </a:avLst>
          </a:prstGeom>
          <a:solidFill>
            <a:srgbClr val="FF0000"/>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15"/>
          <p:cNvSpPr txBox="1"/>
          <p:nvPr>
            <p:ph type="title"/>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４　おまけ</a:t>
            </a:r>
            <a:endParaRPr sz="2200">
              <a:solidFill>
                <a:schemeClr val="lt1"/>
              </a:solidFill>
              <a:latin typeface="Arial"/>
              <a:ea typeface="Arial"/>
              <a:cs typeface="Arial"/>
              <a:sym typeface="Arial"/>
            </a:endParaRPr>
          </a:p>
        </p:txBody>
      </p:sp>
      <p:sp>
        <p:nvSpPr>
          <p:cNvPr id="286" name="Google Shape;286;p15"/>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287" name="Google Shape;287;p15"/>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288" name="Google Shape;288;p15"/>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15</a:t>
            </a:r>
            <a:endParaRPr sz="1800">
              <a:solidFill>
                <a:schemeClr val="lt1"/>
              </a:solidFill>
              <a:latin typeface="Arial"/>
              <a:ea typeface="Arial"/>
              <a:cs typeface="Arial"/>
              <a:sym typeface="Arial"/>
            </a:endParaRPr>
          </a:p>
        </p:txBody>
      </p:sp>
      <p:sp>
        <p:nvSpPr>
          <p:cNvPr id="289" name="Google Shape;289;p15"/>
          <p:cNvSpPr txBox="1"/>
          <p:nvPr/>
        </p:nvSpPr>
        <p:spPr>
          <a:xfrm>
            <a:off x="560491" y="436321"/>
            <a:ext cx="11192005" cy="61555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ja-JP" sz="3400" u="sng">
                <a:solidFill>
                  <a:schemeClr val="dk1"/>
                </a:solidFill>
                <a:latin typeface="Arial"/>
                <a:ea typeface="Arial"/>
                <a:cs typeface="Arial"/>
                <a:sym typeface="Arial"/>
              </a:rPr>
              <a:t>非認知能力の基本を理解する上で大変参考になった文献</a:t>
            </a:r>
            <a:endParaRPr/>
          </a:p>
        </p:txBody>
      </p:sp>
      <p:sp>
        <p:nvSpPr>
          <p:cNvPr id="290" name="Google Shape;290;p15"/>
          <p:cNvSpPr/>
          <p:nvPr/>
        </p:nvSpPr>
        <p:spPr>
          <a:xfrm>
            <a:off x="462242" y="1188747"/>
            <a:ext cx="11246434" cy="979714"/>
          </a:xfrm>
          <a:prstGeom prst="roundRect">
            <a:avLst>
              <a:gd fmla="val 16667" name="adj"/>
            </a:avLst>
          </a:prstGeom>
          <a:solidFill>
            <a:srgbClr val="F8FEAC"/>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2400" u="sng">
                <a:solidFill>
                  <a:srgbClr val="7030A0"/>
                </a:solidFill>
                <a:latin typeface="Arial"/>
                <a:ea typeface="Arial"/>
                <a:cs typeface="Arial"/>
                <a:sym typeface="Arial"/>
              </a:rPr>
              <a:t>教育経済学領域</a:t>
            </a:r>
            <a:endParaRPr sz="2400" u="sng">
              <a:solidFill>
                <a:srgbClr val="7030A0"/>
              </a:solidFill>
              <a:latin typeface="Arial"/>
              <a:ea typeface="Arial"/>
              <a:cs typeface="Arial"/>
              <a:sym typeface="Arial"/>
            </a:endParaRPr>
          </a:p>
          <a:p>
            <a:pPr indent="0" lvl="0" marL="0" marR="0" rtl="0" algn="l">
              <a:spcBef>
                <a:spcPts val="0"/>
              </a:spcBef>
              <a:spcAft>
                <a:spcPts val="0"/>
              </a:spcAft>
              <a:buNone/>
            </a:pPr>
            <a:r>
              <a:rPr lang="ja-JP" sz="2400">
                <a:solidFill>
                  <a:schemeClr val="dk1"/>
                </a:solidFill>
                <a:latin typeface="Arial"/>
                <a:ea typeface="Arial"/>
                <a:cs typeface="Arial"/>
                <a:sym typeface="Arial"/>
              </a:rPr>
              <a:t>・中室牧子(2015)『「学力」の経済学』ディスカヴァー・トゥエンティワン</a:t>
            </a:r>
            <a:endParaRPr sz="2000">
              <a:solidFill>
                <a:schemeClr val="dk1"/>
              </a:solidFill>
              <a:latin typeface="Arial"/>
              <a:ea typeface="Arial"/>
              <a:cs typeface="Arial"/>
              <a:sym typeface="Arial"/>
            </a:endParaRPr>
          </a:p>
        </p:txBody>
      </p:sp>
      <p:sp>
        <p:nvSpPr>
          <p:cNvPr id="291" name="Google Shape;291;p15"/>
          <p:cNvSpPr/>
          <p:nvPr/>
        </p:nvSpPr>
        <p:spPr>
          <a:xfrm>
            <a:off x="483322" y="2293861"/>
            <a:ext cx="11246434" cy="1248964"/>
          </a:xfrm>
          <a:prstGeom prst="roundRect">
            <a:avLst>
              <a:gd fmla="val 16667" name="adj"/>
            </a:avLst>
          </a:prstGeom>
          <a:solidFill>
            <a:srgbClr val="F8FEAC"/>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2400" u="sng">
                <a:solidFill>
                  <a:srgbClr val="7030A0"/>
                </a:solidFill>
                <a:latin typeface="Arial"/>
                <a:ea typeface="Arial"/>
                <a:cs typeface="Arial"/>
                <a:sym typeface="Arial"/>
              </a:rPr>
              <a:t>心理学領域</a:t>
            </a:r>
            <a:endParaRPr sz="2400" u="sng">
              <a:solidFill>
                <a:srgbClr val="7030A0"/>
              </a:solidFill>
              <a:latin typeface="Arial"/>
              <a:ea typeface="Arial"/>
              <a:cs typeface="Arial"/>
              <a:sym typeface="Arial"/>
            </a:endParaRPr>
          </a:p>
          <a:p>
            <a:pPr indent="0" lvl="0" marL="0" marR="0" rtl="0" algn="l">
              <a:spcBef>
                <a:spcPts val="0"/>
              </a:spcBef>
              <a:spcAft>
                <a:spcPts val="0"/>
              </a:spcAft>
              <a:buNone/>
            </a:pPr>
            <a:r>
              <a:rPr lang="ja-JP" sz="1900">
                <a:solidFill>
                  <a:schemeClr val="dk1"/>
                </a:solidFill>
                <a:latin typeface="Arial"/>
                <a:ea typeface="Arial"/>
                <a:cs typeface="Arial"/>
                <a:sym typeface="Arial"/>
              </a:rPr>
              <a:t>・森口佑介(2023)『10代の脳とうまくつきあう－非認知能力の大事な役割－』ちくまプリマ―新書</a:t>
            </a:r>
            <a:endParaRPr sz="1900">
              <a:solidFill>
                <a:schemeClr val="dk1"/>
              </a:solidFill>
              <a:latin typeface="Arial"/>
              <a:ea typeface="Arial"/>
              <a:cs typeface="Arial"/>
              <a:sym typeface="Arial"/>
            </a:endParaRPr>
          </a:p>
          <a:p>
            <a:pPr indent="0" lvl="0" marL="0" marR="0" rtl="0" algn="l">
              <a:spcBef>
                <a:spcPts val="0"/>
              </a:spcBef>
              <a:spcAft>
                <a:spcPts val="0"/>
              </a:spcAft>
              <a:buNone/>
            </a:pPr>
            <a:r>
              <a:rPr lang="ja-JP" sz="2400">
                <a:solidFill>
                  <a:schemeClr val="dk1"/>
                </a:solidFill>
                <a:latin typeface="Arial"/>
                <a:ea typeface="Arial"/>
                <a:cs typeface="Arial"/>
                <a:sym typeface="Arial"/>
              </a:rPr>
              <a:t>・小塩真司(2021)『非認知能力－概念・測定と教育の可能性－』北大路書房</a:t>
            </a:r>
            <a:endParaRPr/>
          </a:p>
        </p:txBody>
      </p:sp>
      <p:sp>
        <p:nvSpPr>
          <p:cNvPr id="292" name="Google Shape;292;p15"/>
          <p:cNvSpPr/>
          <p:nvPr/>
        </p:nvSpPr>
        <p:spPr>
          <a:xfrm>
            <a:off x="462242" y="3649382"/>
            <a:ext cx="11267513" cy="979714"/>
          </a:xfrm>
          <a:prstGeom prst="roundRect">
            <a:avLst>
              <a:gd fmla="val 16667" name="adj"/>
            </a:avLst>
          </a:prstGeom>
          <a:solidFill>
            <a:srgbClr val="F8FEAC"/>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2400" u="sng">
                <a:solidFill>
                  <a:srgbClr val="7030A0"/>
                </a:solidFill>
                <a:latin typeface="Arial"/>
                <a:ea typeface="Arial"/>
                <a:cs typeface="Arial"/>
                <a:sym typeface="Arial"/>
              </a:rPr>
              <a:t>教育学領域</a:t>
            </a:r>
            <a:endParaRPr sz="2400" u="sng">
              <a:solidFill>
                <a:srgbClr val="7030A0"/>
              </a:solidFill>
              <a:latin typeface="Arial"/>
              <a:ea typeface="Arial"/>
              <a:cs typeface="Arial"/>
              <a:sym typeface="Arial"/>
            </a:endParaRPr>
          </a:p>
          <a:p>
            <a:pPr indent="0" lvl="0" marL="0" marR="0" rtl="0" algn="l">
              <a:spcBef>
                <a:spcPts val="0"/>
              </a:spcBef>
              <a:spcAft>
                <a:spcPts val="0"/>
              </a:spcAft>
              <a:buNone/>
            </a:pPr>
            <a:r>
              <a:rPr lang="ja-JP" sz="2400">
                <a:solidFill>
                  <a:schemeClr val="dk1"/>
                </a:solidFill>
                <a:latin typeface="Arial"/>
                <a:ea typeface="Arial"/>
                <a:cs typeface="Arial"/>
                <a:sym typeface="Arial"/>
              </a:rPr>
              <a:t>・中山芳一(2023)　『教師のための「非認知能力」の育て方』　明治図書</a:t>
            </a:r>
            <a:endParaRPr sz="2800">
              <a:solidFill>
                <a:schemeClr val="dk1"/>
              </a:solidFill>
              <a:latin typeface="Arial"/>
              <a:ea typeface="Arial"/>
              <a:cs typeface="Arial"/>
              <a:sym typeface="Arial"/>
            </a:endParaRPr>
          </a:p>
        </p:txBody>
      </p:sp>
      <p:sp>
        <p:nvSpPr>
          <p:cNvPr id="293" name="Google Shape;293;p15"/>
          <p:cNvSpPr/>
          <p:nvPr/>
        </p:nvSpPr>
        <p:spPr>
          <a:xfrm>
            <a:off x="462242" y="4735653"/>
            <a:ext cx="11267513" cy="1758157"/>
          </a:xfrm>
          <a:prstGeom prst="roundRect">
            <a:avLst>
              <a:gd fmla="val 16667" name="adj"/>
            </a:avLst>
          </a:prstGeom>
          <a:solidFill>
            <a:srgbClr val="F8FEAC"/>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2400" u="sng">
                <a:solidFill>
                  <a:srgbClr val="7030A0"/>
                </a:solidFill>
                <a:latin typeface="Arial"/>
                <a:ea typeface="Arial"/>
                <a:cs typeface="Arial"/>
                <a:sym typeface="Arial"/>
              </a:rPr>
              <a:t>領域をまたぐもの</a:t>
            </a:r>
            <a:endParaRPr sz="2400" u="sng">
              <a:solidFill>
                <a:srgbClr val="7030A0"/>
              </a:solidFill>
              <a:latin typeface="Arial"/>
              <a:ea typeface="Arial"/>
              <a:cs typeface="Arial"/>
              <a:sym typeface="Arial"/>
            </a:endParaRPr>
          </a:p>
          <a:p>
            <a:pPr indent="0" lvl="0" marL="0" marR="0" rtl="0" algn="l">
              <a:spcBef>
                <a:spcPts val="0"/>
              </a:spcBef>
              <a:spcAft>
                <a:spcPts val="0"/>
              </a:spcAft>
              <a:buNone/>
            </a:pPr>
            <a:r>
              <a:rPr lang="ja-JP" sz="2100">
                <a:solidFill>
                  <a:schemeClr val="dk1"/>
                </a:solidFill>
                <a:latin typeface="Arial"/>
                <a:ea typeface="Arial"/>
                <a:cs typeface="Arial"/>
                <a:sym typeface="Arial"/>
              </a:rPr>
              <a:t>・OECD編著(2022)『社会情動的スキルの国際比較－教科の学びを超える力－』明石書店</a:t>
            </a:r>
            <a:endParaRPr sz="2100">
              <a:solidFill>
                <a:schemeClr val="dk1"/>
              </a:solidFill>
              <a:latin typeface="Arial"/>
              <a:ea typeface="Arial"/>
              <a:cs typeface="Arial"/>
              <a:sym typeface="Arial"/>
            </a:endParaRPr>
          </a:p>
          <a:p>
            <a:pPr indent="0" lvl="0" marL="0" marR="0" rtl="0" algn="l">
              <a:spcBef>
                <a:spcPts val="0"/>
              </a:spcBef>
              <a:spcAft>
                <a:spcPts val="0"/>
              </a:spcAft>
              <a:buNone/>
            </a:pPr>
            <a:r>
              <a:rPr lang="ja-JP" sz="2200">
                <a:solidFill>
                  <a:schemeClr val="dk1"/>
                </a:solidFill>
                <a:latin typeface="Arial"/>
                <a:ea typeface="Arial"/>
                <a:cs typeface="Arial"/>
                <a:sym typeface="Arial"/>
              </a:rPr>
              <a:t>・国立教育政策研究所　遠藤利彦ほか(2017)　『非認知的（社会情緒的）能力の発達</a:t>
            </a:r>
            <a:endParaRPr sz="2200">
              <a:solidFill>
                <a:schemeClr val="dk1"/>
              </a:solidFill>
              <a:latin typeface="Arial"/>
              <a:ea typeface="Arial"/>
              <a:cs typeface="Arial"/>
              <a:sym typeface="Arial"/>
            </a:endParaRPr>
          </a:p>
          <a:p>
            <a:pPr indent="0" lvl="0" marL="0" marR="0" rtl="0" algn="l">
              <a:spcBef>
                <a:spcPts val="0"/>
              </a:spcBef>
              <a:spcAft>
                <a:spcPts val="0"/>
              </a:spcAft>
              <a:buNone/>
            </a:pPr>
            <a:r>
              <a:rPr lang="ja-JP" sz="2200">
                <a:solidFill>
                  <a:schemeClr val="dk1"/>
                </a:solidFill>
                <a:latin typeface="Arial"/>
                <a:ea typeface="Arial"/>
                <a:cs typeface="Arial"/>
                <a:sym typeface="Arial"/>
              </a:rPr>
              <a:t>　と科学的検討手法についての研究に関する報告書』　</a:t>
            </a:r>
            <a:endParaRPr sz="2200">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16"/>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sp>
        <p:nvSpPr>
          <p:cNvPr id="300" name="Google Shape;300;p16"/>
          <p:cNvSpPr txBox="1"/>
          <p:nvPr/>
        </p:nvSpPr>
        <p:spPr>
          <a:xfrm>
            <a:off x="722120" y="1674176"/>
            <a:ext cx="10953207" cy="1015663"/>
          </a:xfrm>
          <a:prstGeom prst="rect">
            <a:avLst/>
          </a:prstGeom>
          <a:solidFill>
            <a:srgbClr val="F8FEA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6000">
                <a:solidFill>
                  <a:srgbClr val="7030A0"/>
                </a:solidFill>
                <a:latin typeface="Arial"/>
                <a:ea typeface="Arial"/>
                <a:cs typeface="Arial"/>
                <a:sym typeface="Arial"/>
              </a:rPr>
              <a:t>ご視聴ありがとうございました</a:t>
            </a:r>
            <a:endParaRPr/>
          </a:p>
        </p:txBody>
      </p:sp>
      <p:sp>
        <p:nvSpPr>
          <p:cNvPr id="301" name="Google Shape;301;p16"/>
          <p:cNvSpPr txBox="1"/>
          <p:nvPr/>
        </p:nvSpPr>
        <p:spPr>
          <a:xfrm>
            <a:off x="0" y="0"/>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302" name="Google Shape;302;p16"/>
          <p:cNvPicPr preferRelativeResize="0"/>
          <p:nvPr/>
        </p:nvPicPr>
        <p:blipFill rotWithShape="1">
          <a:blip r:embed="rId3">
            <a:alphaModFix/>
          </a:blip>
          <a:srcRect b="10114" l="0" r="0" t="0"/>
          <a:stretch/>
        </p:blipFill>
        <p:spPr>
          <a:xfrm>
            <a:off x="9409221" y="4362820"/>
            <a:ext cx="1890132" cy="191364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
          <p:cNvSpPr txBox="1"/>
          <p:nvPr>
            <p:ph type="title"/>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本日の内容</a:t>
            </a:r>
            <a:endParaRPr/>
          </a:p>
        </p:txBody>
      </p:sp>
      <p:sp>
        <p:nvSpPr>
          <p:cNvPr id="102" name="Google Shape;102;p2"/>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103" name="Google Shape;103;p2"/>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104" name="Google Shape;104;p2"/>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２</a:t>
            </a:r>
            <a:endParaRPr/>
          </a:p>
        </p:txBody>
      </p:sp>
      <p:sp>
        <p:nvSpPr>
          <p:cNvPr id="105" name="Google Shape;105;p2"/>
          <p:cNvSpPr txBox="1"/>
          <p:nvPr/>
        </p:nvSpPr>
        <p:spPr>
          <a:xfrm>
            <a:off x="848139" y="1292922"/>
            <a:ext cx="10495722" cy="386259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3500">
                <a:solidFill>
                  <a:schemeClr val="dk1"/>
                </a:solidFill>
                <a:latin typeface="Arial"/>
                <a:ea typeface="Arial"/>
                <a:cs typeface="Arial"/>
                <a:sym typeface="Arial"/>
              </a:rPr>
              <a:t>１　はじめに</a:t>
            </a:r>
            <a:endParaRPr sz="3500">
              <a:solidFill>
                <a:schemeClr val="dk1"/>
              </a:solidFill>
              <a:latin typeface="Arial"/>
              <a:ea typeface="Arial"/>
              <a:cs typeface="Arial"/>
              <a:sym typeface="Arial"/>
            </a:endParaRPr>
          </a:p>
          <a:p>
            <a:pPr indent="0" lvl="0" marL="0" marR="0" rtl="0" algn="l">
              <a:spcBef>
                <a:spcPts val="0"/>
              </a:spcBef>
              <a:spcAft>
                <a:spcPts val="0"/>
              </a:spcAft>
              <a:buNone/>
            </a:pPr>
            <a:r>
              <a:t/>
            </a:r>
            <a:endParaRPr sz="3500">
              <a:solidFill>
                <a:schemeClr val="dk1"/>
              </a:solidFill>
              <a:latin typeface="Arial"/>
              <a:ea typeface="Arial"/>
              <a:cs typeface="Arial"/>
              <a:sym typeface="Arial"/>
            </a:endParaRPr>
          </a:p>
          <a:p>
            <a:pPr indent="0" lvl="0" marL="0" marR="0" rtl="0" algn="l">
              <a:spcBef>
                <a:spcPts val="0"/>
              </a:spcBef>
              <a:spcAft>
                <a:spcPts val="0"/>
              </a:spcAft>
              <a:buNone/>
            </a:pPr>
            <a:r>
              <a:rPr lang="ja-JP" sz="3500">
                <a:solidFill>
                  <a:schemeClr val="dk1"/>
                </a:solidFill>
                <a:latin typeface="Arial"/>
                <a:ea typeface="Arial"/>
                <a:cs typeface="Arial"/>
                <a:sym typeface="Arial"/>
              </a:rPr>
              <a:t>２　非認知能力とは何か</a:t>
            </a:r>
            <a:endParaRPr sz="3500">
              <a:solidFill>
                <a:schemeClr val="dk1"/>
              </a:solidFill>
              <a:latin typeface="Arial"/>
              <a:ea typeface="Arial"/>
              <a:cs typeface="Arial"/>
              <a:sym typeface="Arial"/>
            </a:endParaRPr>
          </a:p>
          <a:p>
            <a:pPr indent="0" lvl="0" marL="0" marR="0" rtl="0" algn="l">
              <a:spcBef>
                <a:spcPts val="0"/>
              </a:spcBef>
              <a:spcAft>
                <a:spcPts val="0"/>
              </a:spcAft>
              <a:buNone/>
            </a:pPr>
            <a:r>
              <a:t/>
            </a:r>
            <a:endParaRPr sz="3500">
              <a:solidFill>
                <a:schemeClr val="dk1"/>
              </a:solidFill>
              <a:latin typeface="Arial"/>
              <a:ea typeface="Arial"/>
              <a:cs typeface="Arial"/>
              <a:sym typeface="Arial"/>
            </a:endParaRPr>
          </a:p>
          <a:p>
            <a:pPr indent="0" lvl="0" marL="0" marR="0" rtl="0" algn="l">
              <a:spcBef>
                <a:spcPts val="0"/>
              </a:spcBef>
              <a:spcAft>
                <a:spcPts val="0"/>
              </a:spcAft>
              <a:buNone/>
            </a:pPr>
            <a:r>
              <a:rPr lang="ja-JP" sz="3500">
                <a:solidFill>
                  <a:schemeClr val="dk1"/>
                </a:solidFill>
                <a:latin typeface="Arial"/>
                <a:ea typeface="Arial"/>
                <a:cs typeface="Arial"/>
                <a:sym typeface="Arial"/>
              </a:rPr>
              <a:t>３　非認知能力の育成に向けて</a:t>
            </a:r>
            <a:endParaRPr sz="3500">
              <a:solidFill>
                <a:schemeClr val="dk1"/>
              </a:solidFill>
              <a:latin typeface="Arial"/>
              <a:ea typeface="Arial"/>
              <a:cs typeface="Arial"/>
              <a:sym typeface="Arial"/>
            </a:endParaRPr>
          </a:p>
          <a:p>
            <a:pPr indent="0" lvl="0" marL="0" marR="0" rtl="0" algn="l">
              <a:spcBef>
                <a:spcPts val="0"/>
              </a:spcBef>
              <a:spcAft>
                <a:spcPts val="0"/>
              </a:spcAft>
              <a:buNone/>
            </a:pPr>
            <a:r>
              <a:t/>
            </a:r>
            <a:endParaRPr sz="3500">
              <a:solidFill>
                <a:schemeClr val="dk1"/>
              </a:solidFill>
              <a:latin typeface="Arial"/>
              <a:ea typeface="Arial"/>
              <a:cs typeface="Arial"/>
              <a:sym typeface="Arial"/>
            </a:endParaRPr>
          </a:p>
          <a:p>
            <a:pPr indent="0" lvl="0" marL="0" marR="0" rtl="0" algn="l">
              <a:spcBef>
                <a:spcPts val="0"/>
              </a:spcBef>
              <a:spcAft>
                <a:spcPts val="0"/>
              </a:spcAft>
              <a:buNone/>
            </a:pPr>
            <a:r>
              <a:rPr lang="ja-JP" sz="3500">
                <a:solidFill>
                  <a:schemeClr val="dk1"/>
                </a:solidFill>
                <a:latin typeface="Arial"/>
                <a:ea typeface="Arial"/>
                <a:cs typeface="Arial"/>
                <a:sym typeface="Arial"/>
              </a:rPr>
              <a:t>４　おまけ　</a:t>
            </a:r>
            <a:endParaRPr sz="3500">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type="title"/>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１　はじめに</a:t>
            </a:r>
            <a:endParaRPr/>
          </a:p>
        </p:txBody>
      </p:sp>
      <p:sp>
        <p:nvSpPr>
          <p:cNvPr id="112" name="Google Shape;112;p3"/>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113" name="Google Shape;113;p3"/>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114" name="Google Shape;114;p3"/>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３</a:t>
            </a:r>
            <a:endParaRPr sz="1800">
              <a:solidFill>
                <a:schemeClr val="lt1"/>
              </a:solidFill>
              <a:latin typeface="Arial"/>
              <a:ea typeface="Arial"/>
              <a:cs typeface="Arial"/>
              <a:sym typeface="Arial"/>
            </a:endParaRPr>
          </a:p>
        </p:txBody>
      </p:sp>
      <p:sp>
        <p:nvSpPr>
          <p:cNvPr id="115" name="Google Shape;115;p3"/>
          <p:cNvSpPr txBox="1"/>
          <p:nvPr/>
        </p:nvSpPr>
        <p:spPr>
          <a:xfrm>
            <a:off x="655671" y="971360"/>
            <a:ext cx="11019656" cy="424731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sz="1200">
              <a:solidFill>
                <a:schemeClr val="dk1"/>
              </a:solidFill>
              <a:latin typeface="Arial"/>
              <a:ea typeface="Arial"/>
              <a:cs typeface="Arial"/>
              <a:sym typeface="Arial"/>
            </a:endParaRPr>
          </a:p>
          <a:p>
            <a:pPr indent="0" lvl="0" marL="0" marR="0" rtl="0" algn="l">
              <a:spcBef>
                <a:spcPts val="0"/>
              </a:spcBef>
              <a:spcAft>
                <a:spcPts val="0"/>
              </a:spcAft>
              <a:buNone/>
            </a:pPr>
            <a:r>
              <a:rPr lang="ja-JP" sz="3900">
                <a:solidFill>
                  <a:srgbClr val="7030A0"/>
                </a:solidFill>
                <a:latin typeface="Arial"/>
                <a:ea typeface="Arial"/>
                <a:cs typeface="Arial"/>
                <a:sym typeface="Arial"/>
              </a:rPr>
              <a:t>ご自分の勤務校の生徒をイメージしてください。</a:t>
            </a:r>
            <a:endParaRPr sz="3900">
              <a:solidFill>
                <a:srgbClr val="7030A0"/>
              </a:solidFill>
              <a:latin typeface="Arial"/>
              <a:ea typeface="Arial"/>
              <a:cs typeface="Arial"/>
              <a:sym typeface="Arial"/>
            </a:endParaRPr>
          </a:p>
          <a:p>
            <a:pPr indent="0" lvl="0" marL="0" marR="0" rtl="0" algn="l">
              <a:spcBef>
                <a:spcPts val="0"/>
              </a:spcBef>
              <a:spcAft>
                <a:spcPts val="0"/>
              </a:spcAft>
              <a:buNone/>
            </a:pPr>
            <a:r>
              <a:rPr lang="ja-JP" sz="3900">
                <a:solidFill>
                  <a:srgbClr val="7030A0"/>
                </a:solidFill>
                <a:latin typeface="Arial"/>
                <a:ea typeface="Arial"/>
                <a:cs typeface="Arial"/>
                <a:sym typeface="Arial"/>
              </a:rPr>
              <a:t>どのような資質・能力を育てたいですか？</a:t>
            </a:r>
            <a:endParaRPr sz="3900">
              <a:solidFill>
                <a:srgbClr val="7030A0"/>
              </a:solidFill>
              <a:latin typeface="Arial"/>
              <a:ea typeface="Arial"/>
              <a:cs typeface="Arial"/>
              <a:sym typeface="Arial"/>
            </a:endParaRPr>
          </a:p>
          <a:p>
            <a:pPr indent="0" lvl="0" marL="0" marR="0" rtl="0" algn="l">
              <a:spcBef>
                <a:spcPts val="0"/>
              </a:spcBef>
              <a:spcAft>
                <a:spcPts val="0"/>
              </a:spcAft>
              <a:buNone/>
            </a:pPr>
            <a:r>
              <a:t/>
            </a:r>
            <a:endParaRPr sz="3600">
              <a:solidFill>
                <a:schemeClr val="dk1"/>
              </a:solidFill>
              <a:latin typeface="Arial"/>
              <a:ea typeface="Arial"/>
              <a:cs typeface="Arial"/>
              <a:sym typeface="Arial"/>
            </a:endParaRPr>
          </a:p>
          <a:p>
            <a:pPr indent="0" lvl="0" marL="0" marR="0" rtl="0" algn="l">
              <a:spcBef>
                <a:spcPts val="0"/>
              </a:spcBef>
              <a:spcAft>
                <a:spcPts val="0"/>
              </a:spcAft>
              <a:buNone/>
            </a:pPr>
            <a:r>
              <a:t/>
            </a:r>
            <a:endParaRPr sz="3600">
              <a:solidFill>
                <a:schemeClr val="dk1"/>
              </a:solidFill>
              <a:latin typeface="Arial"/>
              <a:ea typeface="Arial"/>
              <a:cs typeface="Arial"/>
              <a:sym typeface="Arial"/>
            </a:endParaRPr>
          </a:p>
          <a:p>
            <a:pPr indent="0" lvl="0" marL="0" marR="0" rtl="0" algn="l">
              <a:spcBef>
                <a:spcPts val="0"/>
              </a:spcBef>
              <a:spcAft>
                <a:spcPts val="0"/>
              </a:spcAft>
              <a:buNone/>
            </a:pPr>
            <a:r>
              <a:t/>
            </a:r>
            <a:endParaRPr sz="3600">
              <a:solidFill>
                <a:schemeClr val="dk1"/>
              </a:solidFill>
              <a:latin typeface="Arial"/>
              <a:ea typeface="Arial"/>
              <a:cs typeface="Arial"/>
              <a:sym typeface="Arial"/>
            </a:endParaRPr>
          </a:p>
          <a:p>
            <a:pPr indent="0" lvl="0" marL="0" marR="0" rtl="0" algn="l">
              <a:spcBef>
                <a:spcPts val="0"/>
              </a:spcBef>
              <a:spcAft>
                <a:spcPts val="0"/>
              </a:spcAft>
              <a:buNone/>
            </a:pPr>
            <a:r>
              <a:t/>
            </a:r>
            <a:endParaRPr sz="3600">
              <a:solidFill>
                <a:schemeClr val="dk1"/>
              </a:solidFill>
              <a:latin typeface="Arial"/>
              <a:ea typeface="Arial"/>
              <a:cs typeface="Arial"/>
              <a:sym typeface="Arial"/>
            </a:endParaRPr>
          </a:p>
          <a:p>
            <a:pPr indent="0" lvl="0" marL="0" marR="0" rtl="0" algn="l">
              <a:spcBef>
                <a:spcPts val="0"/>
              </a:spcBef>
              <a:spcAft>
                <a:spcPts val="0"/>
              </a:spcAft>
              <a:buNone/>
            </a:pPr>
            <a:r>
              <a:t/>
            </a:r>
            <a:endParaRPr sz="3600">
              <a:solidFill>
                <a:schemeClr val="dk1"/>
              </a:solidFill>
              <a:latin typeface="Arial"/>
              <a:ea typeface="Arial"/>
              <a:cs typeface="Arial"/>
              <a:sym typeface="Arial"/>
            </a:endParaRPr>
          </a:p>
        </p:txBody>
      </p:sp>
      <p:pic>
        <p:nvPicPr>
          <p:cNvPr id="116" name="Google Shape;116;p3"/>
          <p:cNvPicPr preferRelativeResize="0"/>
          <p:nvPr/>
        </p:nvPicPr>
        <p:blipFill rotWithShape="1">
          <a:blip r:embed="rId4">
            <a:alphaModFix/>
          </a:blip>
          <a:srcRect b="0" l="0" r="0" t="0"/>
          <a:stretch/>
        </p:blipFill>
        <p:spPr>
          <a:xfrm>
            <a:off x="4710205" y="2910342"/>
            <a:ext cx="1940238" cy="1843571"/>
          </a:xfrm>
          <a:prstGeom prst="rect">
            <a:avLst/>
          </a:prstGeom>
          <a:noFill/>
          <a:ln>
            <a:noFill/>
          </a:ln>
        </p:spPr>
      </p:pic>
      <p:pic>
        <p:nvPicPr>
          <p:cNvPr id="117" name="Google Shape;117;p3"/>
          <p:cNvPicPr preferRelativeResize="0"/>
          <p:nvPr/>
        </p:nvPicPr>
        <p:blipFill rotWithShape="1">
          <a:blip r:embed="rId5">
            <a:alphaModFix/>
          </a:blip>
          <a:srcRect b="0" l="0" r="0" t="0"/>
          <a:stretch/>
        </p:blipFill>
        <p:spPr>
          <a:xfrm>
            <a:off x="8020465" y="2729553"/>
            <a:ext cx="2767406" cy="2024360"/>
          </a:xfrm>
          <a:prstGeom prst="rect">
            <a:avLst/>
          </a:prstGeom>
          <a:noFill/>
          <a:ln>
            <a:noFill/>
          </a:ln>
        </p:spPr>
      </p:pic>
      <p:sp>
        <p:nvSpPr>
          <p:cNvPr id="118" name="Google Shape;118;p3"/>
          <p:cNvSpPr txBox="1"/>
          <p:nvPr/>
        </p:nvSpPr>
        <p:spPr>
          <a:xfrm>
            <a:off x="8302170" y="5088057"/>
            <a:ext cx="3234159"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800">
                <a:solidFill>
                  <a:srgbClr val="005DA2"/>
                </a:solidFill>
                <a:latin typeface="Arial"/>
                <a:ea typeface="Arial"/>
                <a:cs typeface="Arial"/>
                <a:sym typeface="Arial"/>
              </a:rPr>
              <a:t>他者と協働</a:t>
            </a:r>
            <a:endParaRPr sz="2800">
              <a:solidFill>
                <a:srgbClr val="005DA2"/>
              </a:solidFill>
              <a:latin typeface="Arial"/>
              <a:ea typeface="Arial"/>
              <a:cs typeface="Arial"/>
              <a:sym typeface="Arial"/>
            </a:endParaRPr>
          </a:p>
          <a:p>
            <a:pPr indent="0" lvl="0" marL="0" marR="0" rtl="0" algn="l">
              <a:spcBef>
                <a:spcPts val="0"/>
              </a:spcBef>
              <a:spcAft>
                <a:spcPts val="0"/>
              </a:spcAft>
              <a:buNone/>
            </a:pPr>
            <a:r>
              <a:rPr lang="ja-JP" sz="2800">
                <a:solidFill>
                  <a:srgbClr val="005DA2"/>
                </a:solidFill>
                <a:latin typeface="Arial"/>
                <a:ea typeface="Arial"/>
                <a:cs typeface="Arial"/>
                <a:sym typeface="Arial"/>
              </a:rPr>
              <a:t>する力</a:t>
            </a:r>
            <a:endParaRPr sz="2800">
              <a:solidFill>
                <a:srgbClr val="005DA2"/>
              </a:solidFill>
              <a:latin typeface="Arial"/>
              <a:ea typeface="Arial"/>
              <a:cs typeface="Arial"/>
              <a:sym typeface="Arial"/>
            </a:endParaRPr>
          </a:p>
        </p:txBody>
      </p:sp>
      <p:sp>
        <p:nvSpPr>
          <p:cNvPr id="119" name="Google Shape;119;p3"/>
          <p:cNvSpPr txBox="1"/>
          <p:nvPr/>
        </p:nvSpPr>
        <p:spPr>
          <a:xfrm>
            <a:off x="4678360" y="5091239"/>
            <a:ext cx="2660217"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800">
                <a:solidFill>
                  <a:srgbClr val="005DA2"/>
                </a:solidFill>
                <a:latin typeface="Arial"/>
                <a:ea typeface="Arial"/>
                <a:cs typeface="Arial"/>
                <a:sym typeface="Arial"/>
              </a:rPr>
              <a:t>自律的に学び続ける力</a:t>
            </a:r>
            <a:endParaRPr sz="2800">
              <a:solidFill>
                <a:srgbClr val="005DA2"/>
              </a:solidFill>
              <a:latin typeface="Arial"/>
              <a:ea typeface="Arial"/>
              <a:cs typeface="Arial"/>
              <a:sym typeface="Arial"/>
            </a:endParaRPr>
          </a:p>
        </p:txBody>
      </p:sp>
      <p:sp>
        <p:nvSpPr>
          <p:cNvPr id="120" name="Google Shape;120;p3"/>
          <p:cNvSpPr txBox="1"/>
          <p:nvPr/>
        </p:nvSpPr>
        <p:spPr>
          <a:xfrm>
            <a:off x="1142923" y="5088058"/>
            <a:ext cx="2356513"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800">
                <a:solidFill>
                  <a:srgbClr val="005DA2"/>
                </a:solidFill>
                <a:latin typeface="Arial"/>
                <a:ea typeface="Arial"/>
                <a:cs typeface="Arial"/>
                <a:sym typeface="Arial"/>
              </a:rPr>
              <a:t>自ら考えて</a:t>
            </a:r>
            <a:endParaRPr sz="2800">
              <a:solidFill>
                <a:srgbClr val="005DA2"/>
              </a:solidFill>
              <a:latin typeface="Arial"/>
              <a:ea typeface="Arial"/>
              <a:cs typeface="Arial"/>
              <a:sym typeface="Arial"/>
            </a:endParaRPr>
          </a:p>
          <a:p>
            <a:pPr indent="0" lvl="0" marL="0" marR="0" rtl="0" algn="l">
              <a:spcBef>
                <a:spcPts val="0"/>
              </a:spcBef>
              <a:spcAft>
                <a:spcPts val="0"/>
              </a:spcAft>
              <a:buNone/>
            </a:pPr>
            <a:r>
              <a:rPr lang="ja-JP" sz="2800">
                <a:solidFill>
                  <a:srgbClr val="005DA2"/>
                </a:solidFill>
                <a:latin typeface="Arial"/>
                <a:ea typeface="Arial"/>
                <a:cs typeface="Arial"/>
                <a:sym typeface="Arial"/>
              </a:rPr>
              <a:t>行動する力</a:t>
            </a:r>
            <a:endParaRPr sz="2800">
              <a:solidFill>
                <a:srgbClr val="005DA2"/>
              </a:solidFill>
              <a:latin typeface="Arial"/>
              <a:ea typeface="Arial"/>
              <a:cs typeface="Arial"/>
              <a:sym typeface="Arial"/>
            </a:endParaRPr>
          </a:p>
        </p:txBody>
      </p:sp>
      <p:pic>
        <p:nvPicPr>
          <p:cNvPr id="121" name="Google Shape;121;p3"/>
          <p:cNvPicPr preferRelativeResize="0"/>
          <p:nvPr/>
        </p:nvPicPr>
        <p:blipFill rotWithShape="1">
          <a:blip r:embed="rId6">
            <a:alphaModFix/>
          </a:blip>
          <a:srcRect b="0" l="0" r="0" t="0"/>
          <a:stretch/>
        </p:blipFill>
        <p:spPr>
          <a:xfrm>
            <a:off x="1247600" y="2910342"/>
            <a:ext cx="1686670" cy="188969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1"/>
                                        </p:tgtEl>
                                        <p:attrNameLst>
                                          <p:attrName>style.visibility</p:attrName>
                                        </p:attrNameLst>
                                      </p:cBhvr>
                                      <p:to>
                                        <p:strVal val="visible"/>
                                      </p:to>
                                    </p:set>
                                    <p:animEffect filter="fade" transition="in">
                                      <p:cBhvr>
                                        <p:cTn dur="1000"/>
                                        <p:tgtEl>
                                          <p:spTgt spid="12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0"/>
                                        </p:tgtEl>
                                        <p:attrNameLst>
                                          <p:attrName>style.visibility</p:attrName>
                                        </p:attrNameLst>
                                      </p:cBhvr>
                                      <p:to>
                                        <p:strVal val="visible"/>
                                      </p:to>
                                    </p:set>
                                    <p:animEffect filter="fade" transition="in">
                                      <p:cBhvr>
                                        <p:cTn dur="1000"/>
                                        <p:tgtEl>
                                          <p:spTgt spid="12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6"/>
                                        </p:tgtEl>
                                        <p:attrNameLst>
                                          <p:attrName>style.visibility</p:attrName>
                                        </p:attrNameLst>
                                      </p:cBhvr>
                                      <p:to>
                                        <p:strVal val="visible"/>
                                      </p:to>
                                    </p:set>
                                    <p:animEffect filter="fade" transition="in">
                                      <p:cBhvr>
                                        <p:cTn dur="1000"/>
                                        <p:tgtEl>
                                          <p:spTgt spid="1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9"/>
                                        </p:tgtEl>
                                        <p:attrNameLst>
                                          <p:attrName>style.visibility</p:attrName>
                                        </p:attrNameLst>
                                      </p:cBhvr>
                                      <p:to>
                                        <p:strVal val="visible"/>
                                      </p:to>
                                    </p:set>
                                    <p:animEffect filter="fade" transition="in">
                                      <p:cBhvr>
                                        <p:cTn dur="1000"/>
                                        <p:tgtEl>
                                          <p:spTgt spid="11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7"/>
                                        </p:tgtEl>
                                        <p:attrNameLst>
                                          <p:attrName>style.visibility</p:attrName>
                                        </p:attrNameLst>
                                      </p:cBhvr>
                                      <p:to>
                                        <p:strVal val="visible"/>
                                      </p:to>
                                    </p:set>
                                    <p:animEffect filter="fade" transition="in">
                                      <p:cBhvr>
                                        <p:cTn dur="1000"/>
                                        <p:tgtEl>
                                          <p:spTgt spid="11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8"/>
                                        </p:tgtEl>
                                        <p:attrNameLst>
                                          <p:attrName>style.visibility</p:attrName>
                                        </p:attrNameLst>
                                      </p:cBhvr>
                                      <p:to>
                                        <p:strVal val="visible"/>
                                      </p:to>
                                    </p:set>
                                    <p:animEffect filter="fade" transition="in">
                                      <p:cBhvr>
                                        <p:cTn dur="1000"/>
                                        <p:tgtEl>
                                          <p:spTgt spid="11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pic>
        <p:nvPicPr>
          <p:cNvPr id="128" name="Google Shape;128;p4"/>
          <p:cNvPicPr preferRelativeResize="0"/>
          <p:nvPr/>
        </p:nvPicPr>
        <p:blipFill rotWithShape="1">
          <a:blip r:embed="rId3">
            <a:alphaModFix/>
          </a:blip>
          <a:srcRect b="4808" l="0" r="0" t="22882"/>
          <a:stretch/>
        </p:blipFill>
        <p:spPr>
          <a:xfrm>
            <a:off x="973554" y="1123758"/>
            <a:ext cx="10327455" cy="4947277"/>
          </a:xfrm>
          <a:prstGeom prst="rect">
            <a:avLst/>
          </a:prstGeom>
          <a:noFill/>
          <a:ln>
            <a:noFill/>
          </a:ln>
        </p:spPr>
      </p:pic>
      <p:sp>
        <p:nvSpPr>
          <p:cNvPr id="129" name="Google Shape;129;p4"/>
          <p:cNvSpPr txBox="1"/>
          <p:nvPr/>
        </p:nvSpPr>
        <p:spPr>
          <a:xfrm>
            <a:off x="3047114" y="6127994"/>
            <a:ext cx="609777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1800">
                <a:solidFill>
                  <a:schemeClr val="dk1"/>
                </a:solidFill>
                <a:latin typeface="Arial"/>
                <a:ea typeface="Arial"/>
                <a:cs typeface="Arial"/>
                <a:sym typeface="Arial"/>
              </a:rPr>
              <a:t>出典：　経済産業省（2022）「未来人材ビジョン」</a:t>
            </a:r>
            <a:endParaRPr/>
          </a:p>
        </p:txBody>
      </p:sp>
      <p:sp>
        <p:nvSpPr>
          <p:cNvPr id="130" name="Google Shape;130;p4"/>
          <p:cNvSpPr txBox="1"/>
          <p:nvPr/>
        </p:nvSpPr>
        <p:spPr>
          <a:xfrm>
            <a:off x="959189" y="383585"/>
            <a:ext cx="10662304" cy="7848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4500">
                <a:solidFill>
                  <a:schemeClr val="dk1"/>
                </a:solidFill>
                <a:latin typeface="Arial"/>
                <a:ea typeface="Arial"/>
                <a:cs typeface="Arial"/>
                <a:sym typeface="Arial"/>
              </a:rPr>
              <a:t>これからの社会で求められる資質・能力</a:t>
            </a:r>
            <a:endParaRPr sz="4500">
              <a:solidFill>
                <a:schemeClr val="dk1"/>
              </a:solidFill>
              <a:latin typeface="Arial"/>
              <a:ea typeface="Arial"/>
              <a:cs typeface="Arial"/>
              <a:sym typeface="Arial"/>
            </a:endParaRPr>
          </a:p>
        </p:txBody>
      </p:sp>
      <p:sp>
        <p:nvSpPr>
          <p:cNvPr id="131" name="Google Shape;131;p4"/>
          <p:cNvSpPr/>
          <p:nvPr/>
        </p:nvSpPr>
        <p:spPr>
          <a:xfrm>
            <a:off x="1460317" y="1937189"/>
            <a:ext cx="253109" cy="264405"/>
          </a:xfrm>
          <a:prstGeom prst="ellipse">
            <a:avLst/>
          </a:prstGeom>
          <a:noFill/>
          <a:ln cap="flat" cmpd="sng" w="5715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2" name="Google Shape;132;p4"/>
          <p:cNvSpPr/>
          <p:nvPr/>
        </p:nvSpPr>
        <p:spPr>
          <a:xfrm>
            <a:off x="1460317" y="2973200"/>
            <a:ext cx="253109" cy="264405"/>
          </a:xfrm>
          <a:prstGeom prst="ellipse">
            <a:avLst/>
          </a:prstGeom>
          <a:noFill/>
          <a:ln cap="flat" cmpd="sng" w="5715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3" name="Google Shape;133;p4"/>
          <p:cNvSpPr/>
          <p:nvPr/>
        </p:nvSpPr>
        <p:spPr>
          <a:xfrm>
            <a:off x="1460317" y="3310281"/>
            <a:ext cx="246563" cy="237437"/>
          </a:xfrm>
          <a:prstGeom prst="ellipse">
            <a:avLst/>
          </a:prstGeom>
          <a:noFill/>
          <a:ln cap="flat" cmpd="sng" w="5715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4" name="Google Shape;134;p4"/>
          <p:cNvSpPr/>
          <p:nvPr/>
        </p:nvSpPr>
        <p:spPr>
          <a:xfrm>
            <a:off x="1460317" y="4654845"/>
            <a:ext cx="253109" cy="264405"/>
          </a:xfrm>
          <a:prstGeom prst="ellipse">
            <a:avLst/>
          </a:prstGeom>
          <a:noFill/>
          <a:ln cap="flat" cmpd="sng" w="5715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35" name="Google Shape;135;p4"/>
          <p:cNvSpPr txBox="1"/>
          <p:nvPr/>
        </p:nvSpPr>
        <p:spPr>
          <a:xfrm>
            <a:off x="99429" y="1759097"/>
            <a:ext cx="1360888" cy="144655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4400">
                <a:solidFill>
                  <a:srgbClr val="FF0000"/>
                </a:solidFill>
                <a:highlight>
                  <a:srgbClr val="FFFF00"/>
                </a:highlight>
                <a:latin typeface="Arial"/>
                <a:ea typeface="Arial"/>
                <a:cs typeface="Arial"/>
                <a:sym typeface="Arial"/>
              </a:rPr>
              <a:t>認知能力</a:t>
            </a:r>
            <a:endParaRPr sz="4400">
              <a:solidFill>
                <a:srgbClr val="FF0000"/>
              </a:solidFill>
              <a:highlight>
                <a:srgbClr val="FFFF00"/>
              </a:highlight>
              <a:latin typeface="Arial"/>
              <a:ea typeface="Arial"/>
              <a:cs typeface="Arial"/>
              <a:sym typeface="Arial"/>
            </a:endParaRPr>
          </a:p>
        </p:txBody>
      </p:sp>
      <p:sp>
        <p:nvSpPr>
          <p:cNvPr id="136" name="Google Shape;136;p4"/>
          <p:cNvSpPr txBox="1"/>
          <p:nvPr/>
        </p:nvSpPr>
        <p:spPr>
          <a:xfrm>
            <a:off x="10561137" y="1816549"/>
            <a:ext cx="1766737" cy="126188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3800">
                <a:solidFill>
                  <a:srgbClr val="7030A0"/>
                </a:solidFill>
                <a:highlight>
                  <a:srgbClr val="FFFF00"/>
                </a:highlight>
                <a:latin typeface="Arial"/>
                <a:ea typeface="Arial"/>
                <a:cs typeface="Arial"/>
                <a:sym typeface="Arial"/>
              </a:rPr>
              <a:t>非認知</a:t>
            </a:r>
            <a:endParaRPr sz="3800">
              <a:solidFill>
                <a:srgbClr val="7030A0"/>
              </a:solidFill>
              <a:highlight>
                <a:srgbClr val="FFFF00"/>
              </a:highlight>
              <a:latin typeface="Arial"/>
              <a:ea typeface="Arial"/>
              <a:cs typeface="Arial"/>
              <a:sym typeface="Arial"/>
            </a:endParaRPr>
          </a:p>
          <a:p>
            <a:pPr indent="0" lvl="0" marL="0" marR="0" rtl="0" algn="l">
              <a:spcBef>
                <a:spcPts val="0"/>
              </a:spcBef>
              <a:spcAft>
                <a:spcPts val="0"/>
              </a:spcAft>
              <a:buNone/>
            </a:pPr>
            <a:r>
              <a:rPr lang="ja-JP" sz="3800">
                <a:solidFill>
                  <a:srgbClr val="7030A0"/>
                </a:solidFill>
                <a:highlight>
                  <a:srgbClr val="FFFF00"/>
                </a:highlight>
                <a:latin typeface="Arial"/>
                <a:ea typeface="Arial"/>
                <a:cs typeface="Arial"/>
                <a:sym typeface="Arial"/>
              </a:rPr>
              <a:t>能力</a:t>
            </a:r>
            <a:endParaRPr sz="3800">
              <a:solidFill>
                <a:srgbClr val="7030A0"/>
              </a:solidFill>
              <a:highlight>
                <a:srgbClr val="FFFF00"/>
              </a:highlight>
              <a:latin typeface="Arial"/>
              <a:ea typeface="Arial"/>
              <a:cs typeface="Arial"/>
              <a:sym typeface="Arial"/>
            </a:endParaRPr>
          </a:p>
        </p:txBody>
      </p:sp>
      <p:sp>
        <p:nvSpPr>
          <p:cNvPr id="137" name="Google Shape;137;p4"/>
          <p:cNvSpPr txBox="1"/>
          <p:nvPr>
            <p:ph type="title"/>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１　はじめに</a:t>
            </a:r>
            <a:endParaRPr/>
          </a:p>
        </p:txBody>
      </p:sp>
      <p:sp>
        <p:nvSpPr>
          <p:cNvPr id="138" name="Google Shape;138;p4"/>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139" name="Google Shape;139;p4"/>
          <p:cNvPicPr preferRelativeResize="0"/>
          <p:nvPr/>
        </p:nvPicPr>
        <p:blipFill rotWithShape="1">
          <a:blip r:embed="rId4">
            <a:alphaModFix/>
          </a:blip>
          <a:srcRect b="0" l="0" r="0" t="0"/>
          <a:stretch/>
        </p:blipFill>
        <p:spPr>
          <a:xfrm>
            <a:off x="0" y="6531429"/>
            <a:ext cx="2616452" cy="326571"/>
          </a:xfrm>
          <a:prstGeom prst="rect">
            <a:avLst/>
          </a:prstGeom>
          <a:noFill/>
          <a:ln>
            <a:noFill/>
          </a:ln>
        </p:spPr>
      </p:pic>
      <p:sp>
        <p:nvSpPr>
          <p:cNvPr id="140" name="Google Shape;140;p4"/>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４</a:t>
            </a:r>
            <a:endParaRPr sz="1800">
              <a:solidFill>
                <a:schemeClr val="lt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5"/>
                                        </p:tgtEl>
                                        <p:attrNameLst>
                                          <p:attrName>style.visibility</p:attrName>
                                        </p:attrNameLst>
                                      </p:cBhvr>
                                      <p:to>
                                        <p:strVal val="visible"/>
                                      </p:to>
                                    </p:set>
                                    <p:animEffect filter="fade" transition="in">
                                      <p:cBhvr>
                                        <p:cTn dur="1000"/>
                                        <p:tgtEl>
                                          <p:spTgt spid="13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36"/>
                                        </p:tgtEl>
                                        <p:attrNameLst>
                                          <p:attrName>style.visibility</p:attrName>
                                        </p:attrNameLst>
                                      </p:cBhvr>
                                      <p:to>
                                        <p:strVal val="visible"/>
                                      </p:to>
                                    </p:set>
                                    <p:animEffect filter="fade" transition="in">
                                      <p:cBhvr>
                                        <p:cTn dur="1000"/>
                                        <p:tgtEl>
                                          <p:spTgt spid="13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pic>
        <p:nvPicPr>
          <p:cNvPr descr="「青空に浮かぶ大きな雲」の写真" id="147" name="Google Shape;147;p5"/>
          <p:cNvPicPr preferRelativeResize="0"/>
          <p:nvPr/>
        </p:nvPicPr>
        <p:blipFill rotWithShape="1">
          <a:blip r:embed="rId3">
            <a:alphaModFix/>
          </a:blip>
          <a:srcRect b="0" l="0" r="0" t="0"/>
          <a:stretch/>
        </p:blipFill>
        <p:spPr>
          <a:xfrm>
            <a:off x="0" y="0"/>
            <a:ext cx="12192000" cy="6858000"/>
          </a:xfrm>
          <a:prstGeom prst="rect">
            <a:avLst/>
          </a:prstGeom>
          <a:noFill/>
          <a:ln>
            <a:noFill/>
          </a:ln>
        </p:spPr>
      </p:pic>
      <p:sp>
        <p:nvSpPr>
          <p:cNvPr id="148" name="Google Shape;148;p5"/>
          <p:cNvSpPr txBox="1"/>
          <p:nvPr/>
        </p:nvSpPr>
        <p:spPr>
          <a:xfrm>
            <a:off x="1632857" y="1879253"/>
            <a:ext cx="8926285" cy="2800767"/>
          </a:xfrm>
          <a:prstGeom prst="rect">
            <a:avLst/>
          </a:prstGeom>
          <a:solidFill>
            <a:srgbClr val="F8FEA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8800">
                <a:solidFill>
                  <a:srgbClr val="7030A0"/>
                </a:solidFill>
                <a:latin typeface="Arial"/>
                <a:ea typeface="Arial"/>
                <a:cs typeface="Arial"/>
                <a:sym typeface="Arial"/>
              </a:rPr>
              <a:t>２　非認知能力</a:t>
            </a:r>
            <a:endParaRPr sz="8800">
              <a:solidFill>
                <a:srgbClr val="7030A0"/>
              </a:solidFill>
              <a:latin typeface="Arial"/>
              <a:ea typeface="Arial"/>
              <a:cs typeface="Arial"/>
              <a:sym typeface="Arial"/>
            </a:endParaRPr>
          </a:p>
          <a:p>
            <a:pPr indent="0" lvl="0" marL="0" marR="0" rtl="0" algn="l">
              <a:spcBef>
                <a:spcPts val="0"/>
              </a:spcBef>
              <a:spcAft>
                <a:spcPts val="0"/>
              </a:spcAft>
              <a:buNone/>
            </a:pPr>
            <a:r>
              <a:rPr lang="ja-JP" sz="8800">
                <a:solidFill>
                  <a:srgbClr val="7030A0"/>
                </a:solidFill>
                <a:latin typeface="Arial"/>
                <a:ea typeface="Arial"/>
                <a:cs typeface="Arial"/>
                <a:sym typeface="Arial"/>
              </a:rPr>
              <a:t>　　とは何か</a:t>
            </a:r>
            <a:endParaRPr sz="8800">
              <a:solidFill>
                <a:srgbClr val="7030A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6"/>
          <p:cNvSpPr txBox="1"/>
          <p:nvPr>
            <p:ph type="title"/>
          </p:nvPr>
        </p:nvSpPr>
        <p:spPr>
          <a:xfrm>
            <a:off x="624385" y="276064"/>
            <a:ext cx="10515600" cy="999651"/>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Arial"/>
              <a:buNone/>
            </a:pPr>
            <a:r>
              <a:rPr lang="ja-JP" sz="4400" u="sng">
                <a:latin typeface="Arial"/>
                <a:ea typeface="Arial"/>
                <a:cs typeface="Arial"/>
                <a:sym typeface="Arial"/>
              </a:rPr>
              <a:t>非認知能力に関わる先行研究</a:t>
            </a:r>
            <a:endParaRPr/>
          </a:p>
        </p:txBody>
      </p:sp>
      <p:sp>
        <p:nvSpPr>
          <p:cNvPr id="155" name="Google Shape;155;p6"/>
          <p:cNvSpPr/>
          <p:nvPr/>
        </p:nvSpPr>
        <p:spPr>
          <a:xfrm>
            <a:off x="5882185" y="1064794"/>
            <a:ext cx="5049671" cy="3198537"/>
          </a:xfrm>
          <a:prstGeom prst="roundRect">
            <a:avLst>
              <a:gd fmla="val 7603" name="adj"/>
            </a:avLst>
          </a:prstGeom>
          <a:solidFill>
            <a:srgbClr val="F8FEAC"/>
          </a:solidFill>
          <a:ln cap="flat" cmpd="sng" w="1905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3600">
                <a:solidFill>
                  <a:srgbClr val="005DA2"/>
                </a:solidFill>
                <a:latin typeface="Arial"/>
                <a:ea typeface="Arial"/>
                <a:cs typeface="Arial"/>
                <a:sym typeface="Arial"/>
              </a:rPr>
              <a:t>経済学</a:t>
            </a:r>
            <a:endParaRPr sz="2000">
              <a:solidFill>
                <a:srgbClr val="005DA2"/>
              </a:solidFill>
              <a:latin typeface="Arial"/>
              <a:ea typeface="Arial"/>
              <a:cs typeface="Arial"/>
              <a:sym typeface="Arial"/>
            </a:endParaRPr>
          </a:p>
          <a:p>
            <a:pPr indent="0" lvl="0" marL="0" marR="0" rtl="0" algn="ctr">
              <a:spcBef>
                <a:spcPts val="0"/>
              </a:spcBef>
              <a:spcAft>
                <a:spcPts val="0"/>
              </a:spcAft>
              <a:buNone/>
            </a:pPr>
            <a:r>
              <a:rPr lang="ja-JP" sz="2800">
                <a:solidFill>
                  <a:srgbClr val="005DA2"/>
                </a:solidFill>
                <a:latin typeface="Arial"/>
                <a:ea typeface="Arial"/>
                <a:cs typeface="Arial"/>
                <a:sym typeface="Arial"/>
              </a:rPr>
              <a:t>ノーベル経済学賞ヘックマン</a:t>
            </a:r>
            <a:endParaRPr sz="2800">
              <a:solidFill>
                <a:srgbClr val="005DA2"/>
              </a:solidFill>
              <a:latin typeface="Arial"/>
              <a:ea typeface="Arial"/>
              <a:cs typeface="Arial"/>
              <a:sym typeface="Arial"/>
            </a:endParaRPr>
          </a:p>
          <a:p>
            <a:pPr indent="0" lvl="0" marL="0" marR="0" rtl="0" algn="ctr">
              <a:spcBef>
                <a:spcPts val="0"/>
              </a:spcBef>
              <a:spcAft>
                <a:spcPts val="0"/>
              </a:spcAft>
              <a:buNone/>
            </a:pPr>
            <a:r>
              <a:rPr lang="ja-JP" sz="2800">
                <a:solidFill>
                  <a:srgbClr val="005DA2"/>
                </a:solidFill>
                <a:latin typeface="Arial"/>
                <a:ea typeface="Arial"/>
                <a:cs typeface="Arial"/>
                <a:sym typeface="Arial"/>
              </a:rPr>
              <a:t>ペリー就学前計画</a:t>
            </a:r>
            <a:endParaRPr sz="2800">
              <a:solidFill>
                <a:srgbClr val="005DA2"/>
              </a:solidFill>
              <a:latin typeface="Arial"/>
              <a:ea typeface="Arial"/>
              <a:cs typeface="Arial"/>
              <a:sym typeface="Arial"/>
            </a:endParaRPr>
          </a:p>
          <a:p>
            <a:pPr indent="0" lvl="0" marL="0" marR="0" rtl="0" algn="ctr">
              <a:spcBef>
                <a:spcPts val="0"/>
              </a:spcBef>
              <a:spcAft>
                <a:spcPts val="0"/>
              </a:spcAft>
              <a:buNone/>
            </a:pPr>
            <a:r>
              <a:t/>
            </a:r>
            <a:endParaRPr sz="11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▶成人後の人生にも良い影響</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600">
                <a:solidFill>
                  <a:schemeClr val="dk1"/>
                </a:solidFill>
                <a:latin typeface="Arial"/>
                <a:ea typeface="Arial"/>
                <a:cs typeface="Arial"/>
                <a:sym typeface="Arial"/>
              </a:rPr>
              <a:t>（学歴、収入、持ち家の所有率</a:t>
            </a:r>
            <a:endParaRPr sz="2600">
              <a:solidFill>
                <a:schemeClr val="dk1"/>
              </a:solidFill>
              <a:latin typeface="Arial"/>
              <a:ea typeface="Arial"/>
              <a:cs typeface="Arial"/>
              <a:sym typeface="Arial"/>
            </a:endParaRPr>
          </a:p>
          <a:p>
            <a:pPr indent="0" lvl="0" marL="0" marR="0" rtl="0" algn="l">
              <a:spcBef>
                <a:spcPts val="0"/>
              </a:spcBef>
              <a:spcAft>
                <a:spcPts val="0"/>
              </a:spcAft>
              <a:buNone/>
            </a:pPr>
            <a:r>
              <a:rPr lang="ja-JP" sz="2600">
                <a:solidFill>
                  <a:schemeClr val="dk1"/>
                </a:solidFill>
                <a:latin typeface="Arial"/>
                <a:ea typeface="Arial"/>
                <a:cs typeface="Arial"/>
                <a:sym typeface="Arial"/>
              </a:rPr>
              <a:t>　など）</a:t>
            </a:r>
            <a:endParaRPr sz="2600">
              <a:solidFill>
                <a:schemeClr val="dk1"/>
              </a:solidFill>
              <a:latin typeface="Arial"/>
              <a:ea typeface="Arial"/>
              <a:cs typeface="Arial"/>
              <a:sym typeface="Arial"/>
            </a:endParaRPr>
          </a:p>
          <a:p>
            <a:pPr indent="0" lvl="0" marL="0" marR="0" rtl="0" algn="ctr">
              <a:spcBef>
                <a:spcPts val="0"/>
              </a:spcBef>
              <a:spcAft>
                <a:spcPts val="0"/>
              </a:spcAft>
              <a:buNone/>
            </a:pPr>
            <a:r>
              <a:t/>
            </a:r>
            <a:endParaRPr sz="1000">
              <a:solidFill>
                <a:schemeClr val="dk1"/>
              </a:solidFill>
              <a:latin typeface="Arial"/>
              <a:ea typeface="Arial"/>
              <a:cs typeface="Arial"/>
              <a:sym typeface="Arial"/>
            </a:endParaRPr>
          </a:p>
        </p:txBody>
      </p:sp>
      <p:sp>
        <p:nvSpPr>
          <p:cNvPr id="156" name="Google Shape;156;p6"/>
          <p:cNvSpPr/>
          <p:nvPr/>
        </p:nvSpPr>
        <p:spPr>
          <a:xfrm>
            <a:off x="586852" y="1104027"/>
            <a:ext cx="5049672" cy="3198538"/>
          </a:xfrm>
          <a:prstGeom prst="roundRect">
            <a:avLst>
              <a:gd fmla="val 7603" name="adj"/>
            </a:avLst>
          </a:prstGeom>
          <a:solidFill>
            <a:srgbClr val="F8FEAC"/>
          </a:solidFill>
          <a:ln cap="flat" cmpd="sng" w="1905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3600">
                <a:solidFill>
                  <a:srgbClr val="7030A0"/>
                </a:solidFill>
                <a:latin typeface="Arial"/>
                <a:ea typeface="Arial"/>
                <a:cs typeface="Arial"/>
                <a:sym typeface="Arial"/>
              </a:rPr>
              <a:t>心理学</a:t>
            </a:r>
            <a:endParaRPr sz="1800">
              <a:solidFill>
                <a:srgbClr val="7030A0"/>
              </a:solidFill>
              <a:latin typeface="Arial"/>
              <a:ea typeface="Arial"/>
              <a:cs typeface="Arial"/>
              <a:sym typeface="Arial"/>
            </a:endParaRPr>
          </a:p>
          <a:p>
            <a:pPr indent="0" lvl="0" marL="0" marR="0" rtl="0" algn="ctr">
              <a:spcBef>
                <a:spcPts val="0"/>
              </a:spcBef>
              <a:spcAft>
                <a:spcPts val="0"/>
              </a:spcAft>
              <a:buNone/>
            </a:pPr>
            <a:r>
              <a:rPr lang="ja-JP" sz="2800">
                <a:solidFill>
                  <a:srgbClr val="7030A0"/>
                </a:solidFill>
                <a:latin typeface="Arial"/>
                <a:ea typeface="Arial"/>
                <a:cs typeface="Arial"/>
                <a:sym typeface="Arial"/>
              </a:rPr>
              <a:t>長年「心理特性</a:t>
            </a:r>
            <a:r>
              <a:rPr lang="ja-JP" sz="2400">
                <a:solidFill>
                  <a:srgbClr val="7030A0"/>
                </a:solidFill>
                <a:latin typeface="Arial"/>
                <a:ea typeface="Arial"/>
                <a:cs typeface="Arial"/>
                <a:sym typeface="Arial"/>
              </a:rPr>
              <a:t>（→非認知能力に近いもの）</a:t>
            </a:r>
            <a:r>
              <a:rPr lang="ja-JP" sz="2800">
                <a:solidFill>
                  <a:srgbClr val="7030A0"/>
                </a:solidFill>
                <a:latin typeface="Arial"/>
                <a:ea typeface="Arial"/>
                <a:cs typeface="Arial"/>
                <a:sym typeface="Arial"/>
              </a:rPr>
              <a:t>」を研究</a:t>
            </a:r>
            <a:endParaRPr sz="2800">
              <a:solidFill>
                <a:srgbClr val="7030A0"/>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 ▶人生によい結果をもたらす</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    可能性　　　　　</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 ▶質問紙形式の尺度で測定</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 ▶介入による変容の可能性</a:t>
            </a:r>
            <a:endParaRPr sz="2800">
              <a:solidFill>
                <a:schemeClr val="dk1"/>
              </a:solidFill>
              <a:latin typeface="Arial"/>
              <a:ea typeface="Arial"/>
              <a:cs typeface="Arial"/>
              <a:sym typeface="Arial"/>
            </a:endParaRPr>
          </a:p>
        </p:txBody>
      </p:sp>
      <p:sp>
        <p:nvSpPr>
          <p:cNvPr id="157" name="Google Shape;157;p6"/>
          <p:cNvSpPr/>
          <p:nvPr/>
        </p:nvSpPr>
        <p:spPr>
          <a:xfrm>
            <a:off x="5085185" y="4118910"/>
            <a:ext cx="1446663" cy="511792"/>
          </a:xfrm>
          <a:prstGeom prst="downArrow">
            <a:avLst>
              <a:gd fmla="val 50000" name="adj1"/>
              <a:gd fmla="val 45652" name="adj2"/>
            </a:avLst>
          </a:prstGeom>
          <a:solidFill>
            <a:srgbClr val="FF0000"/>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58" name="Google Shape;158;p6"/>
          <p:cNvSpPr/>
          <p:nvPr/>
        </p:nvSpPr>
        <p:spPr>
          <a:xfrm>
            <a:off x="532262" y="4669935"/>
            <a:ext cx="10399594" cy="1123270"/>
          </a:xfrm>
          <a:prstGeom prst="roundRect">
            <a:avLst>
              <a:gd fmla="val 16667" name="adj"/>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3200">
                <a:solidFill>
                  <a:schemeClr val="lt1"/>
                </a:solidFill>
                <a:latin typeface="Arial"/>
                <a:ea typeface="Arial"/>
                <a:cs typeface="Arial"/>
                <a:sym typeface="Arial"/>
              </a:rPr>
              <a:t>2015年　OECD「社会情動的スキル」の提唱</a:t>
            </a:r>
            <a:endParaRPr sz="3200">
              <a:solidFill>
                <a:schemeClr val="lt1"/>
              </a:solidFill>
              <a:latin typeface="Arial"/>
              <a:ea typeface="Arial"/>
              <a:cs typeface="Arial"/>
              <a:sym typeface="Arial"/>
            </a:endParaRPr>
          </a:p>
          <a:p>
            <a:pPr indent="0" lvl="0" marL="0" marR="0" rtl="0" algn="ctr">
              <a:spcBef>
                <a:spcPts val="0"/>
              </a:spcBef>
              <a:spcAft>
                <a:spcPts val="0"/>
              </a:spcAft>
              <a:buNone/>
            </a:pPr>
            <a:r>
              <a:rPr lang="ja-JP" sz="3200">
                <a:solidFill>
                  <a:schemeClr val="lt1"/>
                </a:solidFill>
                <a:latin typeface="Arial"/>
                <a:ea typeface="Arial"/>
                <a:cs typeface="Arial"/>
                <a:sym typeface="Arial"/>
              </a:rPr>
              <a:t>　　　　　</a:t>
            </a:r>
            <a:r>
              <a:rPr lang="ja-JP" sz="2400">
                <a:solidFill>
                  <a:schemeClr val="lt1"/>
                </a:solidFill>
                <a:latin typeface="Arial"/>
                <a:ea typeface="Arial"/>
                <a:cs typeface="Arial"/>
                <a:sym typeface="Arial"/>
              </a:rPr>
              <a:t>(いわゆる非認知能力)</a:t>
            </a:r>
            <a:endParaRPr sz="3200">
              <a:solidFill>
                <a:schemeClr val="lt1"/>
              </a:solidFill>
              <a:latin typeface="Arial"/>
              <a:ea typeface="Arial"/>
              <a:cs typeface="Arial"/>
              <a:sym typeface="Arial"/>
            </a:endParaRPr>
          </a:p>
        </p:txBody>
      </p:sp>
      <p:sp>
        <p:nvSpPr>
          <p:cNvPr id="159" name="Google Shape;159;p6"/>
          <p:cNvSpPr txBox="1"/>
          <p:nvPr/>
        </p:nvSpPr>
        <p:spPr>
          <a:xfrm>
            <a:off x="1078172" y="5845866"/>
            <a:ext cx="1071018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000">
                <a:solidFill>
                  <a:schemeClr val="dk1"/>
                </a:solidFill>
                <a:latin typeface="Arial"/>
                <a:ea typeface="Arial"/>
                <a:cs typeface="Arial"/>
                <a:sym typeface="Arial"/>
              </a:rPr>
              <a:t>出典：小塩真司(2021)『非認知能力－概念・測定と教育の可能性－』北大路書房</a:t>
            </a:r>
            <a:endParaRPr sz="2000">
              <a:solidFill>
                <a:schemeClr val="dk1"/>
              </a:solidFill>
              <a:latin typeface="Arial"/>
              <a:ea typeface="Arial"/>
              <a:cs typeface="Arial"/>
              <a:sym typeface="Arial"/>
            </a:endParaRPr>
          </a:p>
          <a:p>
            <a:pPr indent="0" lvl="0" marL="0" marR="0" rtl="0" algn="l">
              <a:spcBef>
                <a:spcPts val="0"/>
              </a:spcBef>
              <a:spcAft>
                <a:spcPts val="0"/>
              </a:spcAft>
              <a:buNone/>
            </a:pPr>
            <a:r>
              <a:rPr lang="ja-JP" sz="2000">
                <a:solidFill>
                  <a:schemeClr val="dk1"/>
                </a:solidFill>
                <a:latin typeface="Arial"/>
                <a:ea typeface="Arial"/>
                <a:cs typeface="Arial"/>
                <a:sym typeface="Arial"/>
              </a:rPr>
              <a:t>　　　中室牧子(2015)　『「学力」の経済学』</a:t>
            </a:r>
            <a:endParaRPr/>
          </a:p>
        </p:txBody>
      </p:sp>
      <p:sp>
        <p:nvSpPr>
          <p:cNvPr id="160" name="Google Shape;160;p6"/>
          <p:cNvSpPr txBox="1"/>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２　非認知能力とは何か</a:t>
            </a:r>
            <a:endParaRPr/>
          </a:p>
        </p:txBody>
      </p:sp>
      <p:sp>
        <p:nvSpPr>
          <p:cNvPr id="161" name="Google Shape;161;p6"/>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162" name="Google Shape;162;p6"/>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163" name="Google Shape;163;p6"/>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６</a:t>
            </a:r>
            <a:endParaRPr sz="1800">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7"/>
          <p:cNvSpPr txBox="1"/>
          <p:nvPr>
            <p:ph type="title"/>
          </p:nvPr>
        </p:nvSpPr>
        <p:spPr>
          <a:xfrm>
            <a:off x="838200" y="179550"/>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ja-JP" sz="4500" u="sng">
                <a:latin typeface="Arial"/>
                <a:ea typeface="Arial"/>
                <a:cs typeface="Arial"/>
                <a:sym typeface="Arial"/>
              </a:rPr>
              <a:t>非認知能力とは</a:t>
            </a:r>
            <a:endParaRPr sz="4500" u="sng"/>
          </a:p>
        </p:txBody>
      </p:sp>
      <p:sp>
        <p:nvSpPr>
          <p:cNvPr id="171" name="Google Shape;171;p7"/>
          <p:cNvSpPr txBox="1"/>
          <p:nvPr/>
        </p:nvSpPr>
        <p:spPr>
          <a:xfrm>
            <a:off x="1190251" y="1684663"/>
            <a:ext cx="2865863" cy="769441"/>
          </a:xfrm>
          <a:prstGeom prst="rect">
            <a:avLst/>
          </a:prstGeom>
          <a:solidFill>
            <a:srgbClr val="FFFF00"/>
          </a:solidFill>
          <a:ln cap="flat" cmpd="sng" w="9525">
            <a:solidFill>
              <a:srgbClr val="00206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lang="ja-JP" sz="4400">
                <a:solidFill>
                  <a:schemeClr val="dk1"/>
                </a:solidFill>
                <a:latin typeface="Arial"/>
                <a:ea typeface="Arial"/>
                <a:cs typeface="Arial"/>
                <a:sym typeface="Arial"/>
              </a:rPr>
              <a:t>認知能力</a:t>
            </a:r>
            <a:endParaRPr sz="4400">
              <a:solidFill>
                <a:schemeClr val="dk1"/>
              </a:solidFill>
              <a:latin typeface="Arial"/>
              <a:ea typeface="Arial"/>
              <a:cs typeface="Arial"/>
              <a:sym typeface="Arial"/>
            </a:endParaRPr>
          </a:p>
        </p:txBody>
      </p:sp>
      <p:sp>
        <p:nvSpPr>
          <p:cNvPr id="172" name="Google Shape;172;p7"/>
          <p:cNvSpPr txBox="1"/>
          <p:nvPr/>
        </p:nvSpPr>
        <p:spPr>
          <a:xfrm>
            <a:off x="7146573" y="1696752"/>
            <a:ext cx="3415990" cy="769441"/>
          </a:xfrm>
          <a:prstGeom prst="rect">
            <a:avLst/>
          </a:prstGeom>
          <a:solidFill>
            <a:srgbClr val="CB84FC"/>
          </a:solidFill>
          <a:ln cap="flat" cmpd="sng" w="9525">
            <a:solidFill>
              <a:srgbClr val="00206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ctr">
              <a:spcBef>
                <a:spcPts val="0"/>
              </a:spcBef>
              <a:spcAft>
                <a:spcPts val="0"/>
              </a:spcAft>
              <a:buNone/>
            </a:pPr>
            <a:r>
              <a:rPr lang="ja-JP" sz="4400">
                <a:solidFill>
                  <a:schemeClr val="dk1"/>
                </a:solidFill>
                <a:latin typeface="Arial"/>
                <a:ea typeface="Arial"/>
                <a:cs typeface="Arial"/>
                <a:sym typeface="Arial"/>
              </a:rPr>
              <a:t>非 認知能力</a:t>
            </a:r>
            <a:endParaRPr sz="4400">
              <a:solidFill>
                <a:schemeClr val="dk1"/>
              </a:solidFill>
              <a:latin typeface="Arial"/>
              <a:ea typeface="Arial"/>
              <a:cs typeface="Arial"/>
              <a:sym typeface="Arial"/>
            </a:endParaRPr>
          </a:p>
        </p:txBody>
      </p:sp>
      <p:sp>
        <p:nvSpPr>
          <p:cNvPr id="173" name="Google Shape;173;p7"/>
          <p:cNvSpPr txBox="1"/>
          <p:nvPr/>
        </p:nvSpPr>
        <p:spPr>
          <a:xfrm>
            <a:off x="756006" y="2571568"/>
            <a:ext cx="4276495"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800">
                <a:solidFill>
                  <a:schemeClr val="dk1"/>
                </a:solidFill>
                <a:latin typeface="Arial"/>
                <a:ea typeface="Arial"/>
                <a:cs typeface="Arial"/>
                <a:sym typeface="Arial"/>
              </a:rPr>
              <a:t>▶知能や学力等の能力</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▶数値で測りやすい</a:t>
            </a:r>
            <a:endParaRPr/>
          </a:p>
          <a:p>
            <a:pPr indent="0" lvl="0" marL="0" marR="0" rtl="0" algn="l">
              <a:spcBef>
                <a:spcPts val="0"/>
              </a:spcBef>
              <a:spcAft>
                <a:spcPts val="0"/>
              </a:spcAft>
              <a:buNone/>
            </a:pPr>
            <a:r>
              <a:t/>
            </a:r>
            <a:endParaRPr sz="2800">
              <a:solidFill>
                <a:schemeClr val="dk1"/>
              </a:solidFill>
              <a:latin typeface="Arial"/>
              <a:ea typeface="Arial"/>
              <a:cs typeface="Arial"/>
              <a:sym typeface="Arial"/>
            </a:endParaRPr>
          </a:p>
          <a:p>
            <a:pPr indent="0" lvl="0" marL="0" marR="0" rtl="0" algn="l">
              <a:spcBef>
                <a:spcPts val="0"/>
              </a:spcBef>
              <a:spcAft>
                <a:spcPts val="0"/>
              </a:spcAft>
              <a:buNone/>
            </a:pPr>
            <a:r>
              <a:t/>
            </a:r>
            <a:endParaRPr sz="2800">
              <a:solidFill>
                <a:schemeClr val="dk1"/>
              </a:solidFill>
              <a:latin typeface="Arial"/>
              <a:ea typeface="Arial"/>
              <a:cs typeface="Arial"/>
              <a:sym typeface="Arial"/>
            </a:endParaRPr>
          </a:p>
        </p:txBody>
      </p:sp>
      <p:sp>
        <p:nvSpPr>
          <p:cNvPr id="174" name="Google Shape;174;p7"/>
          <p:cNvSpPr txBox="1"/>
          <p:nvPr/>
        </p:nvSpPr>
        <p:spPr>
          <a:xfrm>
            <a:off x="6577268" y="2559968"/>
            <a:ext cx="4977268" cy="310854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800">
                <a:solidFill>
                  <a:schemeClr val="dk1"/>
                </a:solidFill>
                <a:latin typeface="Arial"/>
                <a:ea typeface="Arial"/>
                <a:cs typeface="Arial"/>
                <a:sym typeface="Arial"/>
              </a:rPr>
              <a:t>▶</a:t>
            </a:r>
            <a:r>
              <a:rPr lang="ja-JP" sz="2800">
                <a:solidFill>
                  <a:srgbClr val="FF0000"/>
                </a:solidFill>
                <a:latin typeface="Arial"/>
                <a:ea typeface="Arial"/>
                <a:cs typeface="Arial"/>
                <a:sym typeface="Arial"/>
              </a:rPr>
              <a:t>認知能力以外</a:t>
            </a:r>
            <a:r>
              <a:rPr lang="ja-JP" sz="2800">
                <a:solidFill>
                  <a:schemeClr val="dk1"/>
                </a:solidFill>
                <a:latin typeface="Arial"/>
                <a:ea typeface="Arial"/>
                <a:cs typeface="Arial"/>
                <a:sym typeface="Arial"/>
              </a:rPr>
              <a:t>のもの</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▶数値で測りにくい</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a:t>
            </a:r>
            <a:r>
              <a:rPr lang="ja-JP" sz="2800">
                <a:solidFill>
                  <a:srgbClr val="FF0000"/>
                </a:solidFill>
                <a:latin typeface="Arial"/>
                <a:ea typeface="Arial"/>
                <a:cs typeface="Arial"/>
                <a:sym typeface="Arial"/>
              </a:rPr>
              <a:t>感情や他者との関係</a:t>
            </a:r>
            <a:r>
              <a:rPr lang="ja-JP" sz="2800">
                <a:solidFill>
                  <a:schemeClr val="dk1"/>
                </a:solidFill>
                <a:latin typeface="Arial"/>
                <a:ea typeface="Arial"/>
                <a:cs typeface="Arial"/>
                <a:sym typeface="Arial"/>
              </a:rPr>
              <a:t>も含む</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▶具体例：</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   </a:t>
            </a:r>
            <a:r>
              <a:rPr lang="ja-JP" sz="2800">
                <a:solidFill>
                  <a:srgbClr val="008A3E"/>
                </a:solidFill>
                <a:latin typeface="Arial"/>
                <a:ea typeface="Arial"/>
                <a:cs typeface="Arial"/>
                <a:sym typeface="Arial"/>
              </a:rPr>
              <a:t>自制心・忍耐力・回復力</a:t>
            </a:r>
            <a:endParaRPr sz="2800">
              <a:solidFill>
                <a:srgbClr val="008A3E"/>
              </a:solidFill>
              <a:latin typeface="Arial"/>
              <a:ea typeface="Arial"/>
              <a:cs typeface="Arial"/>
              <a:sym typeface="Arial"/>
            </a:endParaRPr>
          </a:p>
          <a:p>
            <a:pPr indent="0" lvl="0" marL="0" marR="0" rtl="0" algn="l">
              <a:spcBef>
                <a:spcPts val="0"/>
              </a:spcBef>
              <a:spcAft>
                <a:spcPts val="0"/>
              </a:spcAft>
              <a:buNone/>
            </a:pPr>
            <a:r>
              <a:rPr lang="ja-JP" sz="2800">
                <a:solidFill>
                  <a:srgbClr val="008A3E"/>
                </a:solidFill>
                <a:latin typeface="Arial"/>
                <a:ea typeface="Arial"/>
                <a:cs typeface="Arial"/>
                <a:sym typeface="Arial"/>
              </a:rPr>
              <a:t>　向上心・楽観性・自信</a:t>
            </a:r>
            <a:endParaRPr sz="2800">
              <a:solidFill>
                <a:srgbClr val="008A3E"/>
              </a:solidFill>
              <a:latin typeface="Arial"/>
              <a:ea typeface="Arial"/>
              <a:cs typeface="Arial"/>
              <a:sym typeface="Arial"/>
            </a:endParaRPr>
          </a:p>
          <a:p>
            <a:pPr indent="0" lvl="0" marL="0" marR="0" rtl="0" algn="l">
              <a:spcBef>
                <a:spcPts val="0"/>
              </a:spcBef>
              <a:spcAft>
                <a:spcPts val="0"/>
              </a:spcAft>
              <a:buNone/>
            </a:pPr>
            <a:r>
              <a:rPr lang="ja-JP" sz="2800">
                <a:solidFill>
                  <a:srgbClr val="008A3E"/>
                </a:solidFill>
                <a:latin typeface="Arial"/>
                <a:ea typeface="Arial"/>
                <a:cs typeface="Arial"/>
                <a:sym typeface="Arial"/>
              </a:rPr>
              <a:t>　協調性・ｺﾐｭﾆｹｰｼｮﾝ力</a:t>
            </a:r>
            <a:endParaRPr sz="2800">
              <a:solidFill>
                <a:srgbClr val="008A3E"/>
              </a:solidFill>
              <a:latin typeface="Arial"/>
              <a:ea typeface="Arial"/>
              <a:cs typeface="Arial"/>
              <a:sym typeface="Arial"/>
            </a:endParaRPr>
          </a:p>
        </p:txBody>
      </p:sp>
      <p:sp>
        <p:nvSpPr>
          <p:cNvPr id="175" name="Google Shape;175;p7"/>
          <p:cNvSpPr/>
          <p:nvPr/>
        </p:nvSpPr>
        <p:spPr>
          <a:xfrm>
            <a:off x="3504914" y="1600190"/>
            <a:ext cx="4192857" cy="991835"/>
          </a:xfrm>
          <a:prstGeom prst="mathMinus">
            <a:avLst>
              <a:gd fmla="val 30266" name="adj1"/>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76" name="Google Shape;176;p7"/>
          <p:cNvSpPr/>
          <p:nvPr/>
        </p:nvSpPr>
        <p:spPr>
          <a:xfrm>
            <a:off x="8308433" y="370328"/>
            <a:ext cx="3464467" cy="1173365"/>
          </a:xfrm>
          <a:prstGeom prst="wedgeRoundRectCallout">
            <a:avLst>
              <a:gd fmla="val -40598" name="adj1"/>
              <a:gd fmla="val 65351" name="adj2"/>
              <a:gd fmla="val 16667" name="adj3"/>
            </a:avLst>
          </a:prstGeom>
          <a:solidFill>
            <a:srgbClr val="00B0F0"/>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2400">
                <a:solidFill>
                  <a:schemeClr val="lt1"/>
                </a:solidFill>
                <a:latin typeface="Arial"/>
                <a:ea typeface="Arial"/>
                <a:cs typeface="Arial"/>
                <a:sym typeface="Arial"/>
              </a:rPr>
              <a:t>OECDが提唱する</a:t>
            </a:r>
            <a:endParaRPr sz="2400">
              <a:solidFill>
                <a:schemeClr val="lt1"/>
              </a:solidFill>
              <a:latin typeface="Arial"/>
              <a:ea typeface="Arial"/>
              <a:cs typeface="Arial"/>
              <a:sym typeface="Arial"/>
            </a:endParaRPr>
          </a:p>
          <a:p>
            <a:pPr indent="0" lvl="0" marL="0" marR="0" rtl="0" algn="ctr">
              <a:spcBef>
                <a:spcPts val="0"/>
              </a:spcBef>
              <a:spcAft>
                <a:spcPts val="0"/>
              </a:spcAft>
              <a:buNone/>
            </a:pPr>
            <a:r>
              <a:rPr lang="ja-JP" sz="2400">
                <a:solidFill>
                  <a:schemeClr val="lt1"/>
                </a:solidFill>
                <a:latin typeface="Arial"/>
                <a:ea typeface="Arial"/>
                <a:cs typeface="Arial"/>
                <a:sym typeface="Arial"/>
              </a:rPr>
              <a:t>「社会情動的スキル」とほぼ同義</a:t>
            </a:r>
            <a:endParaRPr/>
          </a:p>
        </p:txBody>
      </p:sp>
      <p:sp>
        <p:nvSpPr>
          <p:cNvPr id="177" name="Google Shape;177;p7"/>
          <p:cNvSpPr/>
          <p:nvPr/>
        </p:nvSpPr>
        <p:spPr>
          <a:xfrm>
            <a:off x="4407055" y="1155213"/>
            <a:ext cx="2388577" cy="1893890"/>
          </a:xfrm>
          <a:prstGeom prst="ellipse">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3200">
                <a:solidFill>
                  <a:schemeClr val="lt1"/>
                </a:solidFill>
                <a:latin typeface="Arial"/>
                <a:ea typeface="Arial"/>
                <a:cs typeface="Arial"/>
                <a:sym typeface="Arial"/>
              </a:rPr>
              <a:t>相互に</a:t>
            </a:r>
            <a:endParaRPr sz="3200">
              <a:solidFill>
                <a:schemeClr val="lt1"/>
              </a:solidFill>
              <a:latin typeface="Arial"/>
              <a:ea typeface="Arial"/>
              <a:cs typeface="Arial"/>
              <a:sym typeface="Arial"/>
            </a:endParaRPr>
          </a:p>
          <a:p>
            <a:pPr indent="0" lvl="0" marL="0" marR="0" rtl="0" algn="ctr">
              <a:spcBef>
                <a:spcPts val="0"/>
              </a:spcBef>
              <a:spcAft>
                <a:spcPts val="0"/>
              </a:spcAft>
              <a:buNone/>
            </a:pPr>
            <a:r>
              <a:rPr lang="ja-JP" sz="3200">
                <a:solidFill>
                  <a:schemeClr val="lt1"/>
                </a:solidFill>
                <a:latin typeface="Arial"/>
                <a:ea typeface="Arial"/>
                <a:cs typeface="Arial"/>
                <a:sym typeface="Arial"/>
              </a:rPr>
              <a:t>影響</a:t>
            </a:r>
            <a:endParaRPr/>
          </a:p>
        </p:txBody>
      </p:sp>
      <p:sp>
        <p:nvSpPr>
          <p:cNvPr id="178" name="Google Shape;178;p7"/>
          <p:cNvSpPr/>
          <p:nvPr/>
        </p:nvSpPr>
        <p:spPr>
          <a:xfrm>
            <a:off x="7237794" y="1568133"/>
            <a:ext cx="810918" cy="991835"/>
          </a:xfrm>
          <a:prstGeom prst="ellipse">
            <a:avLst/>
          </a:prstGeom>
          <a:noFill/>
          <a:ln cap="flat" cmpd="sng" w="76200">
            <a:solidFill>
              <a:srgbClr val="FF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179" name="Google Shape;179;p7"/>
          <p:cNvSpPr txBox="1"/>
          <p:nvPr/>
        </p:nvSpPr>
        <p:spPr>
          <a:xfrm>
            <a:off x="2305997" y="5602269"/>
            <a:ext cx="7216140" cy="6924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3900">
                <a:solidFill>
                  <a:srgbClr val="FF0000"/>
                </a:solidFill>
                <a:highlight>
                  <a:srgbClr val="FFFF00"/>
                </a:highlight>
                <a:latin typeface="Arial"/>
                <a:ea typeface="Arial"/>
                <a:cs typeface="Arial"/>
                <a:sym typeface="Arial"/>
              </a:rPr>
              <a:t>両者を一体的に伸ばす教育を！</a:t>
            </a:r>
            <a:endParaRPr/>
          </a:p>
        </p:txBody>
      </p:sp>
      <p:sp>
        <p:nvSpPr>
          <p:cNvPr id="180" name="Google Shape;180;p7"/>
          <p:cNvSpPr txBox="1"/>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２　非認知能力とは何か</a:t>
            </a:r>
            <a:endParaRPr/>
          </a:p>
        </p:txBody>
      </p:sp>
      <p:sp>
        <p:nvSpPr>
          <p:cNvPr id="181" name="Google Shape;181;p7"/>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182" name="Google Shape;182;p7"/>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183" name="Google Shape;183;p7"/>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７</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6"/>
                                        </p:tgtEl>
                                        <p:attrNameLst>
                                          <p:attrName>style.visibility</p:attrName>
                                        </p:attrNameLst>
                                      </p:cBhvr>
                                      <p:to>
                                        <p:strVal val="visible"/>
                                      </p:to>
                                    </p:set>
                                    <p:animEffect filter="fade" transition="in">
                                      <p:cBhvr>
                                        <p:cTn dur="1000"/>
                                        <p:tgtEl>
                                          <p:spTgt spid="1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000"/>
                                        <p:tgtEl>
                                          <p:spTgt spid="17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1000"/>
                                        <p:tgtEl>
                                          <p:spTgt spid="1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500"/>
              <a:buFont typeface="Arial"/>
              <a:buNone/>
            </a:pPr>
            <a:r>
              <a:rPr lang="ja-JP" sz="4500" u="sng">
                <a:latin typeface="Arial"/>
                <a:ea typeface="Arial"/>
                <a:cs typeface="Arial"/>
                <a:sym typeface="Arial"/>
              </a:rPr>
              <a:t>なぜ非認知能力が注目されるのか</a:t>
            </a:r>
            <a:endParaRPr sz="4500" u="sng"/>
          </a:p>
        </p:txBody>
      </p:sp>
      <p:sp>
        <p:nvSpPr>
          <p:cNvPr id="191" name="Google Shape;191;p8"/>
          <p:cNvSpPr txBox="1"/>
          <p:nvPr/>
        </p:nvSpPr>
        <p:spPr>
          <a:xfrm>
            <a:off x="944135" y="4344511"/>
            <a:ext cx="9878537" cy="1384995"/>
          </a:xfrm>
          <a:prstGeom prst="rect">
            <a:avLst/>
          </a:prstGeom>
          <a:noFill/>
          <a:ln cap="flat" cmpd="sng" w="19050">
            <a:solidFill>
              <a:srgbClr val="0070C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ja-JP" sz="2800">
                <a:solidFill>
                  <a:srgbClr val="008A3E"/>
                </a:solidFill>
                <a:latin typeface="Arial"/>
                <a:ea typeface="Arial"/>
                <a:cs typeface="Arial"/>
                <a:sym typeface="Arial"/>
              </a:rPr>
              <a:t>京都大学　森口佑介</a:t>
            </a:r>
            <a:endParaRPr sz="2800">
              <a:solidFill>
                <a:srgbClr val="008A3E"/>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　①人生の幸福度に直結する可能性がある</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　②教育や支援によって変えることができるかもしれない</a:t>
            </a:r>
            <a:endParaRPr sz="2800">
              <a:solidFill>
                <a:schemeClr val="dk1"/>
              </a:solidFill>
              <a:latin typeface="Arial"/>
              <a:ea typeface="Arial"/>
              <a:cs typeface="Arial"/>
              <a:sym typeface="Arial"/>
            </a:endParaRPr>
          </a:p>
        </p:txBody>
      </p:sp>
      <p:sp>
        <p:nvSpPr>
          <p:cNvPr id="192" name="Google Shape;192;p8"/>
          <p:cNvSpPr txBox="1"/>
          <p:nvPr/>
        </p:nvSpPr>
        <p:spPr>
          <a:xfrm>
            <a:off x="944135" y="1650662"/>
            <a:ext cx="9878539" cy="1384995"/>
          </a:xfrm>
          <a:prstGeom prst="rect">
            <a:avLst/>
          </a:prstGeom>
          <a:noFill/>
          <a:ln cap="flat" cmpd="sng" w="19050">
            <a:solidFill>
              <a:srgbClr val="0070C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ja-JP" sz="2800">
                <a:solidFill>
                  <a:srgbClr val="008A3E"/>
                </a:solidFill>
                <a:latin typeface="Arial"/>
                <a:ea typeface="Arial"/>
                <a:cs typeface="Arial"/>
                <a:sym typeface="Arial"/>
              </a:rPr>
              <a:t>慶應義塾大学　中室牧子</a:t>
            </a:r>
            <a:endParaRPr sz="2800">
              <a:solidFill>
                <a:srgbClr val="008A3E"/>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　経済学者ヘックマンの先行研究の紹介</a:t>
            </a:r>
            <a:endParaRPr sz="2800">
              <a:solidFill>
                <a:schemeClr val="dk1"/>
              </a:solidFill>
              <a:latin typeface="Arial"/>
              <a:ea typeface="Arial"/>
              <a:cs typeface="Arial"/>
              <a:sym typeface="Arial"/>
            </a:endParaRPr>
          </a:p>
          <a:p>
            <a:pPr indent="0" lvl="0" marL="0" marR="0" rtl="0" algn="l">
              <a:spcBef>
                <a:spcPts val="0"/>
              </a:spcBef>
              <a:spcAft>
                <a:spcPts val="0"/>
              </a:spcAft>
              <a:buNone/>
            </a:pPr>
            <a:r>
              <a:rPr lang="ja-JP" sz="2800">
                <a:solidFill>
                  <a:schemeClr val="dk1"/>
                </a:solidFill>
                <a:latin typeface="Arial"/>
                <a:ea typeface="Arial"/>
                <a:cs typeface="Arial"/>
                <a:sym typeface="Arial"/>
              </a:rPr>
              <a:t>　→人生の成功に重要</a:t>
            </a:r>
            <a:r>
              <a:rPr lang="ja-JP" sz="2400">
                <a:solidFill>
                  <a:schemeClr val="dk1"/>
                </a:solidFill>
                <a:latin typeface="Arial"/>
                <a:ea typeface="Arial"/>
                <a:cs typeface="Arial"/>
                <a:sym typeface="Arial"/>
              </a:rPr>
              <a:t>（認知能力の形成、労働市場における成果）</a:t>
            </a:r>
            <a:endParaRPr sz="2800">
              <a:solidFill>
                <a:schemeClr val="dk1"/>
              </a:solidFill>
              <a:latin typeface="Arial"/>
              <a:ea typeface="Arial"/>
              <a:cs typeface="Arial"/>
              <a:sym typeface="Arial"/>
            </a:endParaRPr>
          </a:p>
        </p:txBody>
      </p:sp>
      <p:sp>
        <p:nvSpPr>
          <p:cNvPr id="193" name="Google Shape;193;p8"/>
          <p:cNvSpPr txBox="1"/>
          <p:nvPr/>
        </p:nvSpPr>
        <p:spPr>
          <a:xfrm>
            <a:off x="944135" y="3218775"/>
            <a:ext cx="9878538" cy="954107"/>
          </a:xfrm>
          <a:prstGeom prst="rect">
            <a:avLst/>
          </a:prstGeom>
          <a:noFill/>
          <a:ln cap="flat" cmpd="sng" w="19050">
            <a:solidFill>
              <a:srgbClr val="0070C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spcBef>
                <a:spcPts val="0"/>
              </a:spcBef>
              <a:spcAft>
                <a:spcPts val="0"/>
              </a:spcAft>
              <a:buNone/>
            </a:pPr>
            <a:r>
              <a:rPr lang="ja-JP" sz="2800">
                <a:solidFill>
                  <a:srgbClr val="008A3E"/>
                </a:solidFill>
                <a:latin typeface="Arial"/>
                <a:ea typeface="Arial"/>
                <a:cs typeface="Arial"/>
                <a:sym typeface="Arial"/>
              </a:rPr>
              <a:t>OECD(2015)</a:t>
            </a:r>
            <a:endParaRPr/>
          </a:p>
          <a:p>
            <a:pPr indent="0" lvl="0" marL="0" marR="0" rtl="0" algn="l">
              <a:spcBef>
                <a:spcPts val="0"/>
              </a:spcBef>
              <a:spcAft>
                <a:spcPts val="0"/>
              </a:spcAft>
              <a:buNone/>
            </a:pPr>
            <a:r>
              <a:rPr lang="ja-JP" sz="2800">
                <a:solidFill>
                  <a:schemeClr val="dk1"/>
                </a:solidFill>
                <a:latin typeface="Arial"/>
                <a:ea typeface="Arial"/>
                <a:cs typeface="Arial"/>
                <a:sym typeface="Arial"/>
              </a:rPr>
              <a:t>　「社会情動的スキル」の提唱</a:t>
            </a:r>
            <a:endParaRPr sz="2800">
              <a:solidFill>
                <a:schemeClr val="dk1"/>
              </a:solidFill>
              <a:latin typeface="Arial"/>
              <a:ea typeface="Arial"/>
              <a:cs typeface="Arial"/>
              <a:sym typeface="Arial"/>
            </a:endParaRPr>
          </a:p>
        </p:txBody>
      </p:sp>
      <p:sp>
        <p:nvSpPr>
          <p:cNvPr id="194" name="Google Shape;194;p8"/>
          <p:cNvSpPr txBox="1"/>
          <p:nvPr/>
        </p:nvSpPr>
        <p:spPr>
          <a:xfrm>
            <a:off x="740905" y="5842394"/>
            <a:ext cx="1071018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2000">
                <a:solidFill>
                  <a:schemeClr val="dk1"/>
                </a:solidFill>
                <a:latin typeface="Arial"/>
                <a:ea typeface="Arial"/>
                <a:cs typeface="Arial"/>
                <a:sym typeface="Arial"/>
              </a:rPr>
              <a:t>出典：中室牧子(2015)　『「学力」の経済学』</a:t>
            </a:r>
            <a:endParaRPr/>
          </a:p>
          <a:p>
            <a:pPr indent="0" lvl="0" marL="0" marR="0" rtl="0" algn="l">
              <a:spcBef>
                <a:spcPts val="0"/>
              </a:spcBef>
              <a:spcAft>
                <a:spcPts val="0"/>
              </a:spcAft>
              <a:buNone/>
            </a:pPr>
            <a:r>
              <a:rPr lang="ja-JP" sz="2000">
                <a:solidFill>
                  <a:schemeClr val="dk1"/>
                </a:solidFill>
                <a:latin typeface="Arial"/>
                <a:ea typeface="Arial"/>
                <a:cs typeface="Arial"/>
                <a:sym typeface="Arial"/>
              </a:rPr>
              <a:t>　　　森口佑介(2023)　『10代の脳とうまくつきあう　～非認知能力の大事な役割～』</a:t>
            </a:r>
            <a:endParaRPr/>
          </a:p>
        </p:txBody>
      </p:sp>
      <p:sp>
        <p:nvSpPr>
          <p:cNvPr id="195" name="Google Shape;195;p8"/>
          <p:cNvSpPr txBox="1"/>
          <p:nvPr/>
        </p:nvSpPr>
        <p:spPr>
          <a:xfrm>
            <a:off x="0" y="0"/>
            <a:ext cx="12192000" cy="326572"/>
          </a:xfrm>
          <a:prstGeom prst="rect">
            <a:avLst/>
          </a:prstGeom>
          <a:solidFill>
            <a:srgbClr val="6C2E9A"/>
          </a:solid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lt1"/>
              </a:buClr>
              <a:buSzPts val="2200"/>
              <a:buFont typeface="Arial"/>
              <a:buNone/>
            </a:pPr>
            <a:r>
              <a:rPr lang="ja-JP" sz="2200">
                <a:solidFill>
                  <a:schemeClr val="lt1"/>
                </a:solidFill>
                <a:latin typeface="Arial"/>
                <a:ea typeface="Arial"/>
                <a:cs typeface="Arial"/>
                <a:sym typeface="Arial"/>
              </a:rPr>
              <a:t>２　非認知能力とは何か</a:t>
            </a:r>
            <a:endParaRPr/>
          </a:p>
        </p:txBody>
      </p:sp>
      <p:sp>
        <p:nvSpPr>
          <p:cNvPr id="196" name="Google Shape;196;p8"/>
          <p:cNvSpPr txBox="1"/>
          <p:nvPr/>
        </p:nvSpPr>
        <p:spPr>
          <a:xfrm>
            <a:off x="0" y="6531428"/>
            <a:ext cx="12192000" cy="326572"/>
          </a:xfrm>
          <a:prstGeom prst="rect">
            <a:avLst/>
          </a:prstGeom>
          <a:solidFill>
            <a:srgbClr val="6C2E9A"/>
          </a:solidFill>
          <a:ln>
            <a:noFill/>
          </a:ln>
        </p:spPr>
        <p:txBody>
          <a:bodyPr anchorCtr="0" anchor="ctr" bIns="45700" lIns="91425" spcFirstLastPara="1" rIns="91425" wrap="square" tIns="45700">
            <a:normAutofit fontScale="67500" lnSpcReduction="20000"/>
          </a:bodyPr>
          <a:lstStyle/>
          <a:p>
            <a:pPr indent="0" lvl="0" marL="0" marR="0" rtl="0" algn="l">
              <a:lnSpc>
                <a:spcPct val="90000"/>
              </a:lnSpc>
              <a:spcBef>
                <a:spcPts val="0"/>
              </a:spcBef>
              <a:spcAft>
                <a:spcPts val="0"/>
              </a:spcAft>
              <a:buClr>
                <a:schemeClr val="dk1"/>
              </a:buClr>
              <a:buSzPct val="100000"/>
              <a:buFont typeface="Arial"/>
              <a:buNone/>
            </a:pPr>
            <a:r>
              <a:t/>
            </a:r>
            <a:endParaRPr sz="2800">
              <a:solidFill>
                <a:schemeClr val="lt1"/>
              </a:solidFill>
              <a:latin typeface="Arial"/>
              <a:ea typeface="Arial"/>
              <a:cs typeface="Arial"/>
              <a:sym typeface="Arial"/>
            </a:endParaRPr>
          </a:p>
        </p:txBody>
      </p:sp>
      <p:pic>
        <p:nvPicPr>
          <p:cNvPr id="197" name="Google Shape;197;p8"/>
          <p:cNvPicPr preferRelativeResize="0"/>
          <p:nvPr/>
        </p:nvPicPr>
        <p:blipFill rotWithShape="1">
          <a:blip r:embed="rId3">
            <a:alphaModFix/>
          </a:blip>
          <a:srcRect b="0" l="0" r="0" t="0"/>
          <a:stretch/>
        </p:blipFill>
        <p:spPr>
          <a:xfrm>
            <a:off x="0" y="6531429"/>
            <a:ext cx="2616452" cy="326571"/>
          </a:xfrm>
          <a:prstGeom prst="rect">
            <a:avLst/>
          </a:prstGeom>
          <a:noFill/>
          <a:ln>
            <a:noFill/>
          </a:ln>
        </p:spPr>
      </p:pic>
      <p:sp>
        <p:nvSpPr>
          <p:cNvPr id="198" name="Google Shape;198;p8"/>
          <p:cNvSpPr/>
          <p:nvPr/>
        </p:nvSpPr>
        <p:spPr>
          <a:xfrm>
            <a:off x="11675327" y="6423102"/>
            <a:ext cx="516673" cy="434898"/>
          </a:xfrm>
          <a:prstGeom prst="rect">
            <a:avLst/>
          </a:prstGeom>
          <a:solidFill>
            <a:schemeClr val="accent1"/>
          </a:solidFill>
          <a:ln cap="flat" cmpd="sng" w="12700">
            <a:solidFill>
              <a:srgbClr val="1C305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ja-JP" sz="1800">
                <a:solidFill>
                  <a:schemeClr val="lt1"/>
                </a:solidFill>
                <a:latin typeface="Arial"/>
                <a:ea typeface="Arial"/>
                <a:cs typeface="Arial"/>
                <a:sym typeface="Arial"/>
              </a:rPr>
              <a:t>８</a:t>
            </a:r>
            <a:endParaRPr sz="1800">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pic>
        <p:nvPicPr>
          <p:cNvPr descr="「柔らかい日が差し込む双葉みらい学園の校舎」の写真" id="205" name="Google Shape;205;p9"/>
          <p:cNvPicPr preferRelativeResize="0"/>
          <p:nvPr/>
        </p:nvPicPr>
        <p:blipFill rotWithShape="1">
          <a:blip r:embed="rId3">
            <a:alphaModFix/>
          </a:blip>
          <a:srcRect b="0" l="0" r="0" t="0"/>
          <a:stretch/>
        </p:blipFill>
        <p:spPr>
          <a:xfrm>
            <a:off x="0" y="-176851"/>
            <a:ext cx="12192000" cy="7034851"/>
          </a:xfrm>
          <a:prstGeom prst="rect">
            <a:avLst/>
          </a:prstGeom>
          <a:noFill/>
          <a:ln>
            <a:noFill/>
          </a:ln>
        </p:spPr>
      </p:pic>
      <p:sp>
        <p:nvSpPr>
          <p:cNvPr id="206" name="Google Shape;206;p9"/>
          <p:cNvSpPr txBox="1"/>
          <p:nvPr/>
        </p:nvSpPr>
        <p:spPr>
          <a:xfrm>
            <a:off x="1560286" y="2063301"/>
            <a:ext cx="9499600" cy="2554545"/>
          </a:xfrm>
          <a:prstGeom prst="rect">
            <a:avLst/>
          </a:prstGeom>
          <a:solidFill>
            <a:srgbClr val="F8FEAC"/>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ja-JP" sz="8000">
                <a:solidFill>
                  <a:srgbClr val="7030A0"/>
                </a:solidFill>
                <a:latin typeface="Arial"/>
                <a:ea typeface="Arial"/>
                <a:cs typeface="Arial"/>
                <a:sym typeface="Arial"/>
              </a:rPr>
              <a:t>３　非認知能力</a:t>
            </a:r>
            <a:endParaRPr sz="8000">
              <a:solidFill>
                <a:srgbClr val="7030A0"/>
              </a:solidFill>
              <a:latin typeface="Arial"/>
              <a:ea typeface="Arial"/>
              <a:cs typeface="Arial"/>
              <a:sym typeface="Arial"/>
            </a:endParaRPr>
          </a:p>
          <a:p>
            <a:pPr indent="0" lvl="0" marL="0" marR="0" rtl="0" algn="l">
              <a:spcBef>
                <a:spcPts val="0"/>
              </a:spcBef>
              <a:spcAft>
                <a:spcPts val="0"/>
              </a:spcAft>
              <a:buNone/>
            </a:pPr>
            <a:r>
              <a:rPr lang="ja-JP" sz="8000">
                <a:solidFill>
                  <a:srgbClr val="7030A0"/>
                </a:solidFill>
                <a:latin typeface="Arial"/>
                <a:ea typeface="Arial"/>
                <a:cs typeface="Arial"/>
                <a:sym typeface="Arial"/>
              </a:rPr>
              <a:t>　　の育成に向けて</a:t>
            </a:r>
            <a:endParaRPr sz="8000">
              <a:solidFill>
                <a:srgbClr val="7030A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テーマ">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2023-12-01T07:01:56Z</dcterms:created>
  <dc:creator>育美 小林</dc:creator>
</cp:coreProperties>
</file>